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5"/>
  </p:notesMasterIdLst>
  <p:handoutMasterIdLst>
    <p:handoutMasterId r:id="rId36"/>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x="12188825" cy="68580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2bM9xkVGDvN7TiWhBmvvRmeztW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66D18-18EF-4D0C-83D6-3A838FA3EF14}" v="1" dt="2026-07-15T13:52:16.415"/>
  </p1510:revLst>
</p1510:revInfo>
</file>

<file path=ppt/tableStyles.xml><?xml version="1.0" encoding="utf-8"?>
<a:tblStyleLst xmlns:a="http://schemas.openxmlformats.org/drawingml/2006/main" def="{28B61EF2-525B-48B7-98D1-249D02DF22D6}">
  <a:tblStyle styleId="{28B61EF2-525B-48B7-98D1-249D02DF22D6}"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6EBF5"/>
          </a:solidFill>
        </a:fill>
      </a:tcStyle>
    </a:wholeTbl>
    <a:band1H>
      <a:tcTxStyle b="off" i="off"/>
      <a:tcStyle>
        <a:tcBdr/>
        <a:fill>
          <a:solidFill>
            <a:srgbClr val="CAD4EA"/>
          </a:solidFill>
        </a:fill>
      </a:tcStyle>
    </a:band1H>
    <a:band2H>
      <a:tcTxStyle b="off" i="off"/>
      <a:tcStyle>
        <a:tcBdr/>
      </a:tcStyle>
    </a:band2H>
    <a:band1V>
      <a:tcTxStyle b="off" i="off"/>
      <a:tcStyle>
        <a:tcBdr/>
        <a:fill>
          <a:solidFill>
            <a:srgbClr val="CAD4EA"/>
          </a:solidFill>
        </a:fill>
      </a:tcStyle>
    </a:band1V>
    <a:band2V>
      <a:tcTxStyle b="off" i="off"/>
      <a:tcStyle>
        <a:tcBdr/>
      </a:tcStyle>
    </a:band2V>
    <a:lastCol>
      <a:tcTxStyle b="on" i="off">
        <a:font>
          <a:latin typeface="Calibri"/>
          <a:ea typeface="Calibri"/>
          <a:cs typeface="Calibri"/>
        </a:font>
        <a:srgbClr val="FFFFFF"/>
      </a:tcTxStyle>
      <a:tcStyle>
        <a:tcBdr/>
        <a:fill>
          <a:solidFill>
            <a:srgbClr val="0F6FC6"/>
          </a:solidFill>
        </a:fill>
      </a:tcStyle>
    </a:lastCol>
    <a:firstCol>
      <a:tcTxStyle b="on" i="off">
        <a:font>
          <a:latin typeface="Calibri"/>
          <a:ea typeface="Calibri"/>
          <a:cs typeface="Calibri"/>
        </a:font>
        <a:srgbClr val="FFFFFF"/>
      </a:tcTxStyle>
      <a:tcStyle>
        <a:tcBdr/>
        <a:fill>
          <a:solidFill>
            <a:srgbClr val="0F6FC6"/>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0F6FC6"/>
          </a:solidFill>
        </a:fill>
      </a:tcStyle>
    </a:lastRow>
    <a:seCell>
      <a:tcTxStyle b="off" i="off"/>
      <a:tcStyle>
        <a:tcBdr/>
      </a:tcStyle>
    </a:seCell>
    <a:swCell>
      <a:tcTxStyle b="off" i="off"/>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0F6FC6"/>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39"/>
      </p:guideLst>
    </p:cSldViewPr>
  </p:slideViewPr>
  <p:notesTextViewPr>
    <p:cViewPr>
      <p:scale>
        <a:sx n="1" d="1"/>
        <a:sy n="1" d="1"/>
      </p:scale>
      <p:origin x="0" y="0"/>
    </p:cViewPr>
  </p:notesTextViewPr>
  <p:notesViewPr>
    <p:cSldViewPr snapToGrid="0">
      <p:cViewPr varScale="1">
        <p:scale>
          <a:sx n="82" d="100"/>
          <a:sy n="82" d="100"/>
        </p:scale>
        <p:origin x="389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Watson" userId="d4990f79-c75a-46af-ac49-b754df89b327" providerId="ADAL" clId="{DA75F6D0-AEBA-454B-B0F7-CCCE069657F1}"/>
    <pc:docChg chg="modSld">
      <pc:chgData name="John Watson" userId="d4990f79-c75a-46af-ac49-b754df89b327" providerId="ADAL" clId="{DA75F6D0-AEBA-454B-B0F7-CCCE069657F1}" dt="2026-07-14T14:22:24.251" v="1064" actId="20577"/>
      <pc:docMkLst>
        <pc:docMk/>
      </pc:docMkLst>
      <pc:sldChg chg="modSp mod modNotes modNotesTx">
        <pc:chgData name="John Watson" userId="d4990f79-c75a-46af-ac49-b754df89b327" providerId="ADAL" clId="{DA75F6D0-AEBA-454B-B0F7-CCCE069657F1}" dt="2026-07-14T14:10:57.060" v="747" actId="113"/>
        <pc:sldMkLst>
          <pc:docMk/>
          <pc:sldMk cId="0" sldId="273"/>
        </pc:sldMkLst>
        <pc:spChg chg="mod">
          <ac:chgData name="John Watson" userId="d4990f79-c75a-46af-ac49-b754df89b327" providerId="ADAL" clId="{DA75F6D0-AEBA-454B-B0F7-CCCE069657F1}" dt="2026-07-14T14:05:23.835" v="29" actId="113"/>
          <ac:spMkLst>
            <pc:docMk/>
            <pc:sldMk cId="0" sldId="273"/>
            <ac:spMk id="352" creationId="{00000000-0000-0000-0000-000000000000}"/>
          </ac:spMkLst>
        </pc:spChg>
      </pc:sldChg>
      <pc:sldChg chg="modSp mod">
        <pc:chgData name="John Watson" userId="d4990f79-c75a-46af-ac49-b754df89b327" providerId="ADAL" clId="{DA75F6D0-AEBA-454B-B0F7-CCCE069657F1}" dt="2026-07-14T14:22:24.251" v="1064" actId="20577"/>
        <pc:sldMkLst>
          <pc:docMk/>
          <pc:sldMk cId="0" sldId="278"/>
        </pc:sldMkLst>
        <pc:spChg chg="mod">
          <ac:chgData name="John Watson" userId="d4990f79-c75a-46af-ac49-b754df89b327" providerId="ADAL" clId="{DA75F6D0-AEBA-454B-B0F7-CCCE069657F1}" dt="2026-07-14T14:14:15.875" v="757" actId="20577"/>
          <ac:spMkLst>
            <pc:docMk/>
            <pc:sldMk cId="0" sldId="278"/>
            <ac:spMk id="396" creationId="{00000000-0000-0000-0000-000000000000}"/>
          </ac:spMkLst>
        </pc:spChg>
        <pc:spChg chg="mod">
          <ac:chgData name="John Watson" userId="d4990f79-c75a-46af-ac49-b754df89b327" providerId="ADAL" clId="{DA75F6D0-AEBA-454B-B0F7-CCCE069657F1}" dt="2026-07-14T14:22:24.251" v="1064" actId="20577"/>
          <ac:spMkLst>
            <pc:docMk/>
            <pc:sldMk cId="0" sldId="278"/>
            <ac:spMk id="397" creationId="{00000000-0000-0000-0000-000000000000}"/>
          </ac:spMkLst>
        </pc:spChg>
      </pc:sldChg>
    </pc:docChg>
  </pc:docChgLst>
  <pc:docChgLst>
    <pc:chgData name="Kimberly Bloom" userId="63c65fea-7921-4e23-919d-a37c3c00c8bb" providerId="ADAL" clId="{6D7A4304-DF7C-4705-8783-ED3C7968589F}"/>
    <pc:docChg chg="custSel modSld modNotesMaster modHandout">
      <pc:chgData name="Kimberly Bloom" userId="63c65fea-7921-4e23-919d-a37c3c00c8bb" providerId="ADAL" clId="{6D7A4304-DF7C-4705-8783-ED3C7968589F}" dt="2026-07-15T13:52:48.078" v="4" actId="27636"/>
      <pc:docMkLst>
        <pc:docMk/>
      </pc:docMkLst>
      <pc:sldChg chg="modNotes">
        <pc:chgData name="Kimberly Bloom" userId="63c65fea-7921-4e23-919d-a37c3c00c8bb" providerId="ADAL" clId="{6D7A4304-DF7C-4705-8783-ED3C7968589F}" dt="2026-07-15T13:52:16.415" v="0"/>
        <pc:sldMkLst>
          <pc:docMk/>
          <pc:sldMk cId="0" sldId="256"/>
        </pc:sldMkLst>
      </pc:sldChg>
      <pc:sldChg chg="modNotes">
        <pc:chgData name="Kimberly Bloom" userId="63c65fea-7921-4e23-919d-a37c3c00c8bb" providerId="ADAL" clId="{6D7A4304-DF7C-4705-8783-ED3C7968589F}" dt="2026-07-15T13:52:16.415" v="0"/>
        <pc:sldMkLst>
          <pc:docMk/>
          <pc:sldMk cId="0" sldId="257"/>
        </pc:sldMkLst>
      </pc:sldChg>
      <pc:sldChg chg="modNotes">
        <pc:chgData name="Kimberly Bloom" userId="63c65fea-7921-4e23-919d-a37c3c00c8bb" providerId="ADAL" clId="{6D7A4304-DF7C-4705-8783-ED3C7968589F}" dt="2026-07-15T13:52:16.415" v="0"/>
        <pc:sldMkLst>
          <pc:docMk/>
          <pc:sldMk cId="0" sldId="258"/>
        </pc:sldMkLst>
      </pc:sldChg>
      <pc:sldChg chg="modNotes">
        <pc:chgData name="Kimberly Bloom" userId="63c65fea-7921-4e23-919d-a37c3c00c8bb" providerId="ADAL" clId="{6D7A4304-DF7C-4705-8783-ED3C7968589F}" dt="2026-07-15T13:52:16.415" v="0"/>
        <pc:sldMkLst>
          <pc:docMk/>
          <pc:sldMk cId="0" sldId="259"/>
        </pc:sldMkLst>
      </pc:sldChg>
      <pc:sldChg chg="modNotes">
        <pc:chgData name="Kimberly Bloom" userId="63c65fea-7921-4e23-919d-a37c3c00c8bb" providerId="ADAL" clId="{6D7A4304-DF7C-4705-8783-ED3C7968589F}" dt="2026-07-15T13:52:16.415" v="0"/>
        <pc:sldMkLst>
          <pc:docMk/>
          <pc:sldMk cId="0" sldId="260"/>
        </pc:sldMkLst>
      </pc:sldChg>
      <pc:sldChg chg="modNotes">
        <pc:chgData name="Kimberly Bloom" userId="63c65fea-7921-4e23-919d-a37c3c00c8bb" providerId="ADAL" clId="{6D7A4304-DF7C-4705-8783-ED3C7968589F}" dt="2026-07-15T13:52:16.415" v="0"/>
        <pc:sldMkLst>
          <pc:docMk/>
          <pc:sldMk cId="0" sldId="261"/>
        </pc:sldMkLst>
      </pc:sldChg>
      <pc:sldChg chg="modNotes">
        <pc:chgData name="Kimberly Bloom" userId="63c65fea-7921-4e23-919d-a37c3c00c8bb" providerId="ADAL" clId="{6D7A4304-DF7C-4705-8783-ED3C7968589F}" dt="2026-07-15T13:52:16.415" v="0"/>
        <pc:sldMkLst>
          <pc:docMk/>
          <pc:sldMk cId="0" sldId="262"/>
        </pc:sldMkLst>
      </pc:sldChg>
      <pc:sldChg chg="modNotes">
        <pc:chgData name="Kimberly Bloom" userId="63c65fea-7921-4e23-919d-a37c3c00c8bb" providerId="ADAL" clId="{6D7A4304-DF7C-4705-8783-ED3C7968589F}" dt="2026-07-15T13:52:16.415" v="0"/>
        <pc:sldMkLst>
          <pc:docMk/>
          <pc:sldMk cId="0" sldId="263"/>
        </pc:sldMkLst>
      </pc:sldChg>
      <pc:sldChg chg="modNotes">
        <pc:chgData name="Kimberly Bloom" userId="63c65fea-7921-4e23-919d-a37c3c00c8bb" providerId="ADAL" clId="{6D7A4304-DF7C-4705-8783-ED3C7968589F}" dt="2026-07-15T13:52:16.415" v="0"/>
        <pc:sldMkLst>
          <pc:docMk/>
          <pc:sldMk cId="0" sldId="264"/>
        </pc:sldMkLst>
      </pc:sldChg>
      <pc:sldChg chg="modNotes">
        <pc:chgData name="Kimberly Bloom" userId="63c65fea-7921-4e23-919d-a37c3c00c8bb" providerId="ADAL" clId="{6D7A4304-DF7C-4705-8783-ED3C7968589F}" dt="2026-07-15T13:52:16.415" v="0"/>
        <pc:sldMkLst>
          <pc:docMk/>
          <pc:sldMk cId="0" sldId="265"/>
        </pc:sldMkLst>
      </pc:sldChg>
      <pc:sldChg chg="modNotes">
        <pc:chgData name="Kimberly Bloom" userId="63c65fea-7921-4e23-919d-a37c3c00c8bb" providerId="ADAL" clId="{6D7A4304-DF7C-4705-8783-ED3C7968589F}" dt="2026-07-15T13:52:16.415" v="0"/>
        <pc:sldMkLst>
          <pc:docMk/>
          <pc:sldMk cId="0" sldId="266"/>
        </pc:sldMkLst>
      </pc:sldChg>
      <pc:sldChg chg="modNotes">
        <pc:chgData name="Kimberly Bloom" userId="63c65fea-7921-4e23-919d-a37c3c00c8bb" providerId="ADAL" clId="{6D7A4304-DF7C-4705-8783-ED3C7968589F}" dt="2026-07-15T13:52:16.415" v="0"/>
        <pc:sldMkLst>
          <pc:docMk/>
          <pc:sldMk cId="0" sldId="267"/>
        </pc:sldMkLst>
      </pc:sldChg>
      <pc:sldChg chg="modNotes">
        <pc:chgData name="Kimberly Bloom" userId="63c65fea-7921-4e23-919d-a37c3c00c8bb" providerId="ADAL" clId="{6D7A4304-DF7C-4705-8783-ED3C7968589F}" dt="2026-07-15T13:52:16.415" v="0"/>
        <pc:sldMkLst>
          <pc:docMk/>
          <pc:sldMk cId="0" sldId="268"/>
        </pc:sldMkLst>
      </pc:sldChg>
      <pc:sldChg chg="modNotes">
        <pc:chgData name="Kimberly Bloom" userId="63c65fea-7921-4e23-919d-a37c3c00c8bb" providerId="ADAL" clId="{6D7A4304-DF7C-4705-8783-ED3C7968589F}" dt="2026-07-15T13:52:16.415" v="0"/>
        <pc:sldMkLst>
          <pc:docMk/>
          <pc:sldMk cId="0" sldId="269"/>
        </pc:sldMkLst>
      </pc:sldChg>
      <pc:sldChg chg="modNotes">
        <pc:chgData name="Kimberly Bloom" userId="63c65fea-7921-4e23-919d-a37c3c00c8bb" providerId="ADAL" clId="{6D7A4304-DF7C-4705-8783-ED3C7968589F}" dt="2026-07-15T13:52:16.415" v="0"/>
        <pc:sldMkLst>
          <pc:docMk/>
          <pc:sldMk cId="0" sldId="270"/>
        </pc:sldMkLst>
      </pc:sldChg>
      <pc:sldChg chg="modNotes">
        <pc:chgData name="Kimberly Bloom" userId="63c65fea-7921-4e23-919d-a37c3c00c8bb" providerId="ADAL" clId="{6D7A4304-DF7C-4705-8783-ED3C7968589F}" dt="2026-07-15T13:52:16.415" v="0"/>
        <pc:sldMkLst>
          <pc:docMk/>
          <pc:sldMk cId="0" sldId="271"/>
        </pc:sldMkLst>
      </pc:sldChg>
      <pc:sldChg chg="modNotes">
        <pc:chgData name="Kimberly Bloom" userId="63c65fea-7921-4e23-919d-a37c3c00c8bb" providerId="ADAL" clId="{6D7A4304-DF7C-4705-8783-ED3C7968589F}" dt="2026-07-15T13:52:16.415" v="0"/>
        <pc:sldMkLst>
          <pc:docMk/>
          <pc:sldMk cId="0" sldId="272"/>
        </pc:sldMkLst>
      </pc:sldChg>
      <pc:sldChg chg="modNotes">
        <pc:chgData name="Kimberly Bloom" userId="63c65fea-7921-4e23-919d-a37c3c00c8bb" providerId="ADAL" clId="{6D7A4304-DF7C-4705-8783-ED3C7968589F}" dt="2026-07-15T13:52:16.415" v="0"/>
        <pc:sldMkLst>
          <pc:docMk/>
          <pc:sldMk cId="0" sldId="273"/>
        </pc:sldMkLst>
      </pc:sldChg>
      <pc:sldChg chg="modNotes">
        <pc:chgData name="Kimberly Bloom" userId="63c65fea-7921-4e23-919d-a37c3c00c8bb" providerId="ADAL" clId="{6D7A4304-DF7C-4705-8783-ED3C7968589F}" dt="2026-07-15T13:52:16.415" v="0"/>
        <pc:sldMkLst>
          <pc:docMk/>
          <pc:sldMk cId="0" sldId="274"/>
        </pc:sldMkLst>
      </pc:sldChg>
      <pc:sldChg chg="modSp mod modNotes">
        <pc:chgData name="Kimberly Bloom" userId="63c65fea-7921-4e23-919d-a37c3c00c8bb" providerId="ADAL" clId="{6D7A4304-DF7C-4705-8783-ED3C7968589F}" dt="2026-07-15T13:52:48.069" v="2" actId="27636"/>
        <pc:sldMkLst>
          <pc:docMk/>
          <pc:sldMk cId="0" sldId="275"/>
        </pc:sldMkLst>
        <pc:spChg chg="mod">
          <ac:chgData name="Kimberly Bloom" userId="63c65fea-7921-4e23-919d-a37c3c00c8bb" providerId="ADAL" clId="{6D7A4304-DF7C-4705-8783-ED3C7968589F}" dt="2026-07-15T13:52:48.069" v="2" actId="27636"/>
          <ac:spMkLst>
            <pc:docMk/>
            <pc:sldMk cId="0" sldId="275"/>
            <ac:spMk id="367" creationId="{00000000-0000-0000-0000-000000000000}"/>
          </ac:spMkLst>
        </pc:spChg>
      </pc:sldChg>
      <pc:sldChg chg="modSp mod modNotes">
        <pc:chgData name="Kimberly Bloom" userId="63c65fea-7921-4e23-919d-a37c3c00c8bb" providerId="ADAL" clId="{6D7A4304-DF7C-4705-8783-ED3C7968589F}" dt="2026-07-15T13:52:48.074" v="3" actId="27636"/>
        <pc:sldMkLst>
          <pc:docMk/>
          <pc:sldMk cId="0" sldId="276"/>
        </pc:sldMkLst>
        <pc:spChg chg="mod">
          <ac:chgData name="Kimberly Bloom" userId="63c65fea-7921-4e23-919d-a37c3c00c8bb" providerId="ADAL" clId="{6D7A4304-DF7C-4705-8783-ED3C7968589F}" dt="2026-07-15T13:52:48.074" v="3" actId="27636"/>
          <ac:spMkLst>
            <pc:docMk/>
            <pc:sldMk cId="0" sldId="276"/>
            <ac:spMk id="373" creationId="{00000000-0000-0000-0000-000000000000}"/>
          </ac:spMkLst>
        </pc:spChg>
      </pc:sldChg>
      <pc:sldChg chg="modNotes">
        <pc:chgData name="Kimberly Bloom" userId="63c65fea-7921-4e23-919d-a37c3c00c8bb" providerId="ADAL" clId="{6D7A4304-DF7C-4705-8783-ED3C7968589F}" dt="2026-07-15T13:52:16.415" v="0"/>
        <pc:sldMkLst>
          <pc:docMk/>
          <pc:sldMk cId="0" sldId="277"/>
        </pc:sldMkLst>
      </pc:sldChg>
      <pc:sldChg chg="modNotes">
        <pc:chgData name="Kimberly Bloom" userId="63c65fea-7921-4e23-919d-a37c3c00c8bb" providerId="ADAL" clId="{6D7A4304-DF7C-4705-8783-ED3C7968589F}" dt="2026-07-15T13:52:16.415" v="0"/>
        <pc:sldMkLst>
          <pc:docMk/>
          <pc:sldMk cId="0" sldId="278"/>
        </pc:sldMkLst>
      </pc:sldChg>
      <pc:sldChg chg="modNotes">
        <pc:chgData name="Kimberly Bloom" userId="63c65fea-7921-4e23-919d-a37c3c00c8bb" providerId="ADAL" clId="{6D7A4304-DF7C-4705-8783-ED3C7968589F}" dt="2026-07-15T13:52:16.415" v="0"/>
        <pc:sldMkLst>
          <pc:docMk/>
          <pc:sldMk cId="0" sldId="279"/>
        </pc:sldMkLst>
      </pc:sldChg>
      <pc:sldChg chg="modNotes">
        <pc:chgData name="Kimberly Bloom" userId="63c65fea-7921-4e23-919d-a37c3c00c8bb" providerId="ADAL" clId="{6D7A4304-DF7C-4705-8783-ED3C7968589F}" dt="2026-07-15T13:52:16.415" v="0"/>
        <pc:sldMkLst>
          <pc:docMk/>
          <pc:sldMk cId="0" sldId="280"/>
        </pc:sldMkLst>
      </pc:sldChg>
      <pc:sldChg chg="modNotes">
        <pc:chgData name="Kimberly Bloom" userId="63c65fea-7921-4e23-919d-a37c3c00c8bb" providerId="ADAL" clId="{6D7A4304-DF7C-4705-8783-ED3C7968589F}" dt="2026-07-15T13:52:16.415" v="0"/>
        <pc:sldMkLst>
          <pc:docMk/>
          <pc:sldMk cId="0" sldId="281"/>
        </pc:sldMkLst>
      </pc:sldChg>
      <pc:sldChg chg="modNotes">
        <pc:chgData name="Kimberly Bloom" userId="63c65fea-7921-4e23-919d-a37c3c00c8bb" providerId="ADAL" clId="{6D7A4304-DF7C-4705-8783-ED3C7968589F}" dt="2026-07-15T13:52:16.415" v="0"/>
        <pc:sldMkLst>
          <pc:docMk/>
          <pc:sldMk cId="0" sldId="282"/>
        </pc:sldMkLst>
      </pc:sldChg>
      <pc:sldChg chg="modNotes">
        <pc:chgData name="Kimberly Bloom" userId="63c65fea-7921-4e23-919d-a37c3c00c8bb" providerId="ADAL" clId="{6D7A4304-DF7C-4705-8783-ED3C7968589F}" dt="2026-07-15T13:52:16.415" v="0"/>
        <pc:sldMkLst>
          <pc:docMk/>
          <pc:sldMk cId="0" sldId="283"/>
        </pc:sldMkLst>
      </pc:sldChg>
      <pc:sldChg chg="modSp mod modNotes">
        <pc:chgData name="Kimberly Bloom" userId="63c65fea-7921-4e23-919d-a37c3c00c8bb" providerId="ADAL" clId="{6D7A4304-DF7C-4705-8783-ED3C7968589F}" dt="2026-07-15T13:52:48.078" v="4" actId="27636"/>
        <pc:sldMkLst>
          <pc:docMk/>
          <pc:sldMk cId="0" sldId="284"/>
        </pc:sldMkLst>
        <pc:spChg chg="mod">
          <ac:chgData name="Kimberly Bloom" userId="63c65fea-7921-4e23-919d-a37c3c00c8bb" providerId="ADAL" clId="{6D7A4304-DF7C-4705-8783-ED3C7968589F}" dt="2026-07-15T13:52:48.078" v="4" actId="27636"/>
          <ac:spMkLst>
            <pc:docMk/>
            <pc:sldMk cId="0" sldId="284"/>
            <ac:spMk id="428" creationId="{00000000-0000-0000-0000-000000000000}"/>
          </ac:spMkLst>
        </pc:spChg>
      </pc:sldChg>
      <pc:sldChg chg="modNotes">
        <pc:chgData name="Kimberly Bloom" userId="63c65fea-7921-4e23-919d-a37c3c00c8bb" providerId="ADAL" clId="{6D7A4304-DF7C-4705-8783-ED3C7968589F}" dt="2026-07-15T13:52:16.415" v="0"/>
        <pc:sldMkLst>
          <pc:docMk/>
          <pc:sldMk cId="0" sldId="28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B658A2-7154-D610-D29B-84B7C2BD35A1}"/>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EF18326E-163B-0D4D-F448-7B8049331CC8}"/>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23D1A69-2D42-3881-8D0F-158CEC427448}"/>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BBDB0858-040B-445F-A677-A2BC8D73728A}" type="slidenum">
              <a:rPr lang="en-US" smtClean="0"/>
              <a:t>‹#›</a:t>
            </a:fld>
            <a:endParaRPr lang="en-US"/>
          </a:p>
        </p:txBody>
      </p:sp>
    </p:spTree>
    <p:extLst>
      <p:ext uri="{BB962C8B-B14F-4D97-AF65-F5344CB8AC3E}">
        <p14:creationId xmlns:p14="http://schemas.microsoft.com/office/powerpoint/2010/main" val="34511124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0" y="4459515"/>
            <a:ext cx="5681970" cy="4224805"/>
          </a:xfrm>
          <a:prstGeom prst="rect">
            <a:avLst/>
          </a:prstGeom>
          <a:noFill/>
          <a:ln>
            <a:noFill/>
          </a:ln>
        </p:spPr>
        <p:txBody>
          <a:bodyPr spcFirstLastPara="1" wrap="square" lIns="93144" tIns="93144" rIns="93144" bIns="93144"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710240" y="4459515"/>
            <a:ext cx="5681970" cy="4224805"/>
          </a:xfrm>
          <a:prstGeom prst="rect">
            <a:avLst/>
          </a:prstGeom>
          <a:noFill/>
          <a:ln>
            <a:noFill/>
          </a:ln>
        </p:spPr>
        <p:txBody>
          <a:bodyPr spcFirstLastPara="1" wrap="square" lIns="93144" tIns="93144" rIns="93144" bIns="93144" anchor="t" anchorCtr="0">
            <a:noAutofit/>
          </a:bodyPr>
          <a:lstStyle/>
          <a:p>
            <a:pPr marL="0" indent="0">
              <a:buNone/>
            </a:pPr>
            <a:r>
              <a:rPr lang="en-US"/>
              <a:t>Both Judy and Garrett introduce themselves here.</a:t>
            </a:r>
            <a:endParaRPr/>
          </a:p>
        </p:txBody>
      </p:sp>
      <p:sp>
        <p:nvSpPr>
          <p:cNvPr id="71" name="Google Shape;71;p1: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f38b927c03_0_28: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Judy:</a:t>
            </a:r>
            <a:endParaRPr b="1"/>
          </a:p>
          <a:p>
            <a:pPr marL="0" indent="0">
              <a:buNone/>
            </a:pPr>
            <a:endParaRPr b="1"/>
          </a:p>
          <a:p>
            <a:pPr marL="0" indent="0">
              <a:buNone/>
            </a:pPr>
            <a:r>
              <a:rPr lang="en-US"/>
              <a:t>Our Kairos programs are all designed to have a spiritual impact on our guests, and we don’t want to get in the way of God’s purpose and plan by inserting our own plan that could take the focus away from His.  As I mentioned we had a few things that carried over on our Kairos Outside Weekends as “We’ve always done it this way” but were outside the riverbanks.  Most of these were things that our team members remembered nostalgically from their previous Weekends when they were guests or team members.  They wanted that warm feeling they felt when they heard the bedtime story, or when they shared the picture and story of their incarcerated person.  They didn’t understand that the focus is on the guests, not the team members.	In all our programs the teams are there to serve, to be God’s hands and feet, to love, love and listen, listen.</a:t>
            </a:r>
            <a:endParaRPr/>
          </a:p>
        </p:txBody>
      </p:sp>
      <p:sp>
        <p:nvSpPr>
          <p:cNvPr id="121" name="Google Shape;121;g3f38b927c03_0_28: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f38b927c03_0_242: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Garrett:</a:t>
            </a:r>
            <a:endParaRPr b="1"/>
          </a:p>
          <a:p>
            <a:pPr marL="0" indent="0">
              <a:buNone/>
            </a:pPr>
            <a:endParaRPr/>
          </a:p>
          <a:p>
            <a:pPr marL="465795" indent="-304061">
              <a:lnSpc>
                <a:spcPct val="115000"/>
              </a:lnSpc>
              <a:buClr>
                <a:schemeClr val="dk1"/>
              </a:buClr>
            </a:pPr>
            <a:r>
              <a:rPr lang="en-US">
                <a:solidFill>
                  <a:schemeClr val="dk1"/>
                </a:solidFill>
              </a:rPr>
              <a:t>If you compare the manuals, you’ll find that even the Riverbanks that look the same differ between programs.  Here’s what I mean:  all Kairos programs have a “Ministry Foundations” Riverbank, and those riverbanks accomplish similar things, but that looks different because the ministry is different.  Here’s an example:  one of those guidelines in the “Ministry Foundations” Riverbank in Kairos Inside is “Advocates for Christ, not for Prisoners.”  That doesn’t show up in Kairos Outside manuals; it’s not really needed.  So when we talk about these riverbanks, we’re going to be sure to talk about which program we’re pulling this from, so we don’t all get confused.  </a:t>
            </a:r>
            <a:endParaRPr>
              <a:solidFill>
                <a:schemeClr val="dk1"/>
              </a:solidFill>
            </a:endParaRPr>
          </a:p>
          <a:p>
            <a:pPr marL="465795" indent="0">
              <a:lnSpc>
                <a:spcPct val="115000"/>
              </a:lnSpc>
              <a:buNone/>
            </a:pPr>
            <a:endParaRPr>
              <a:solidFill>
                <a:schemeClr val="dk1"/>
              </a:solidFill>
            </a:endParaRPr>
          </a:p>
          <a:p>
            <a:pPr marL="465795" indent="-304061">
              <a:lnSpc>
                <a:spcPct val="115000"/>
              </a:lnSpc>
              <a:buClr>
                <a:schemeClr val="dk1"/>
              </a:buClr>
            </a:pPr>
            <a:r>
              <a:rPr lang="en-US">
                <a:solidFill>
                  <a:schemeClr val="dk1"/>
                </a:solidFill>
              </a:rPr>
              <a:t>So, let’s discuss some specific riverbanks.  Remember, one of the points that we mentioned earlier was that some riverbanks are narrow, and some of them are wide.  For example, the actual weekend riverbanks are narrow, and they are broad regarding team meetings.  As we go through these riverbanks, one of the things we’ll want to point out is if the riverbanks are narrow, or wide, and why.  Something important to remember: when the riverbanks are broad, it’s important to do that, too.  If we treat the riverbanks like they are narrow for team meetings, and everyone tries to stay in the center, it means that team meetings are going to be the same every time.  When the riverbanks are broad, it doesn’t just mean that we can express our creativity, but it means that </a:t>
            </a:r>
            <a:r>
              <a:rPr lang="en-US" i="1">
                <a:solidFill>
                  <a:schemeClr val="dk1"/>
                </a:solidFill>
              </a:rPr>
              <a:t>we need to try</a:t>
            </a:r>
            <a:r>
              <a:rPr lang="en-US">
                <a:solidFill>
                  <a:schemeClr val="dk1"/>
                </a:solidFill>
              </a:rPr>
              <a:t> to express our creativity.</a:t>
            </a:r>
            <a:endParaRPr>
              <a:solidFill>
                <a:schemeClr val="dk1"/>
              </a:solidFill>
            </a:endParaRPr>
          </a:p>
          <a:p>
            <a:pPr marL="465795" indent="0">
              <a:lnSpc>
                <a:spcPct val="115000"/>
              </a:lnSpc>
              <a:buNone/>
            </a:pPr>
            <a:endParaRPr>
              <a:solidFill>
                <a:schemeClr val="dk1"/>
              </a:solidFill>
            </a:endParaRPr>
          </a:p>
          <a:p>
            <a:pPr marL="465795" indent="-304061">
              <a:lnSpc>
                <a:spcPct val="115000"/>
              </a:lnSpc>
              <a:buClr>
                <a:schemeClr val="dk1"/>
              </a:buClr>
            </a:pPr>
            <a:r>
              <a:rPr lang="en-US" b="1" i="1">
                <a:solidFill>
                  <a:schemeClr val="dk1"/>
                </a:solidFill>
              </a:rPr>
              <a:t>Be sure to emphasize that we are not covering all the riverbanks.  Just doing a few of them in depth.</a:t>
            </a:r>
            <a:endParaRPr b="1" i="1">
              <a:solidFill>
                <a:schemeClr val="dk1"/>
              </a:solidFill>
            </a:endParaRPr>
          </a:p>
        </p:txBody>
      </p:sp>
      <p:sp>
        <p:nvSpPr>
          <p:cNvPr id="127" name="Google Shape;127;g3f38b927c03_0_242:notes"/>
          <p:cNvSpPr>
            <a:spLocks noGrp="1" noRot="1" noChangeAspect="1"/>
          </p:cNvSpPr>
          <p:nvPr>
            <p:ph type="sldImg" idx="2"/>
          </p:nvPr>
        </p:nvSpPr>
        <p:spPr>
          <a:xfrm>
            <a:off x="423863" y="703263"/>
            <a:ext cx="6257925" cy="35210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710240" y="4459515"/>
            <a:ext cx="5681970" cy="4224805"/>
          </a:xfrm>
          <a:prstGeom prst="rect">
            <a:avLst/>
          </a:prstGeom>
          <a:noFill/>
          <a:ln>
            <a:noFill/>
          </a:ln>
        </p:spPr>
        <p:txBody>
          <a:bodyPr spcFirstLastPara="1" wrap="square" lIns="93144" tIns="93144" rIns="93144" bIns="93144" anchor="t" anchorCtr="0">
            <a:noAutofit/>
          </a:bodyPr>
          <a:lstStyle/>
          <a:p>
            <a:pPr marL="465795" indent="-304061">
              <a:lnSpc>
                <a:spcPct val="115000"/>
              </a:lnSpc>
              <a:buClr>
                <a:schemeClr val="dk1"/>
              </a:buClr>
            </a:pPr>
            <a:r>
              <a:rPr lang="en-US" i="1">
                <a:solidFill>
                  <a:schemeClr val="dk1"/>
                </a:solidFill>
              </a:rPr>
              <a:t>Kairos Inside:  </a:t>
            </a:r>
            <a:r>
              <a:rPr lang="en-US">
                <a:solidFill>
                  <a:schemeClr val="dk1"/>
                </a:solidFill>
              </a:rPr>
              <a:t>Ministry Foundations</a:t>
            </a:r>
            <a:endParaRPr>
              <a:solidFill>
                <a:schemeClr val="dk1"/>
              </a:solidFill>
            </a:endParaRPr>
          </a:p>
          <a:p>
            <a:pPr marL="931591" lvl="1" indent="-304061">
              <a:lnSpc>
                <a:spcPct val="115000"/>
              </a:lnSpc>
              <a:buClr>
                <a:schemeClr val="dk1"/>
              </a:buClr>
            </a:pPr>
            <a:r>
              <a:rPr lang="en-US">
                <a:solidFill>
                  <a:schemeClr val="dk1"/>
                </a:solidFill>
              </a:rPr>
              <a:t>Many of the guidelines here are similar between all three Kairos programs - in all our ministries, prayer is the foundation, we’re called to sacrifice our agenda, and listen, listen, love, love.</a:t>
            </a:r>
            <a:endParaRPr>
              <a:solidFill>
                <a:schemeClr val="dk1"/>
              </a:solidFill>
            </a:endParaRPr>
          </a:p>
          <a:p>
            <a:pPr marL="931591" lvl="1" indent="-304061">
              <a:lnSpc>
                <a:spcPct val="115000"/>
              </a:lnSpc>
              <a:buClr>
                <a:schemeClr val="dk1"/>
              </a:buClr>
            </a:pPr>
            <a:r>
              <a:rPr lang="en-US">
                <a:solidFill>
                  <a:schemeClr val="dk1"/>
                </a:solidFill>
              </a:rPr>
              <a:t>The riverbanks are important to enforce, but they’re going to look different from person to person.  “Setting yourself aside” is good advice, but it’s going to look different from person to person.</a:t>
            </a:r>
            <a:endParaRPr>
              <a:solidFill>
                <a:schemeClr val="dk1"/>
              </a:solidFill>
            </a:endParaRPr>
          </a:p>
          <a:p>
            <a:pPr marL="931591" lvl="1" indent="-304061">
              <a:lnSpc>
                <a:spcPct val="115000"/>
              </a:lnSpc>
              <a:buClr>
                <a:schemeClr val="dk1"/>
              </a:buClr>
            </a:pPr>
            <a:r>
              <a:rPr lang="en-US">
                <a:solidFill>
                  <a:schemeClr val="dk1"/>
                </a:solidFill>
              </a:rPr>
              <a:t>Example of how this can go badly:  I think we’ve all seen examples of Kairos volunteers that went in with their own agenda for the weekend.  Imagine an entire team doing that!</a:t>
            </a:r>
            <a:endParaRPr/>
          </a:p>
        </p:txBody>
      </p:sp>
      <p:sp>
        <p:nvSpPr>
          <p:cNvPr id="134" name="Google Shape;134;p4: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f38b927c03_0_72: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465795" indent="-304061">
              <a:lnSpc>
                <a:spcPct val="115000"/>
              </a:lnSpc>
              <a:buClr>
                <a:schemeClr val="dk1"/>
              </a:buClr>
            </a:pPr>
            <a:r>
              <a:rPr lang="en-US">
                <a:solidFill>
                  <a:schemeClr val="dk1"/>
                </a:solidFill>
              </a:rPr>
              <a:t>●</a:t>
            </a:r>
            <a:r>
              <a:rPr lang="en-US" i="1">
                <a:solidFill>
                  <a:schemeClr val="dk1"/>
                </a:solidFill>
              </a:rPr>
              <a:t>Kairos Outside:  </a:t>
            </a:r>
            <a:r>
              <a:rPr lang="en-US">
                <a:solidFill>
                  <a:schemeClr val="dk1"/>
                </a:solidFill>
              </a:rPr>
              <a:t>Common Ground</a:t>
            </a:r>
            <a:endParaRPr>
              <a:solidFill>
                <a:schemeClr val="dk1"/>
              </a:solidFill>
            </a:endParaRPr>
          </a:p>
          <a:p>
            <a:pPr marL="465795" indent="-304061">
              <a:lnSpc>
                <a:spcPct val="115000"/>
              </a:lnSpc>
              <a:buClr>
                <a:schemeClr val="dk1"/>
              </a:buClr>
            </a:pPr>
            <a:r>
              <a:rPr lang="en-US">
                <a:solidFill>
                  <a:schemeClr val="dk1"/>
                </a:solidFill>
              </a:rPr>
              <a:t>○Our teams members come from many different denominations, but our focus on Kairos Outside is based on the two things as Christians we all have in common:  Jesus is the One and the Bible is the Book. </a:t>
            </a:r>
            <a:endParaRPr>
              <a:solidFill>
                <a:schemeClr val="dk1"/>
              </a:solidFill>
            </a:endParaRPr>
          </a:p>
          <a:p>
            <a:pPr marL="465795" indent="-304061">
              <a:lnSpc>
                <a:spcPct val="115000"/>
              </a:lnSpc>
              <a:buClr>
                <a:schemeClr val="dk1"/>
              </a:buClr>
            </a:pPr>
            <a:r>
              <a:rPr lang="en-US">
                <a:solidFill>
                  <a:schemeClr val="dk1"/>
                </a:solidFill>
              </a:rPr>
              <a:t>○When we don’t stay within the Riverbanks, things can go badly:</a:t>
            </a:r>
            <a:endParaRPr>
              <a:solidFill>
                <a:schemeClr val="dk1"/>
              </a:solidFill>
            </a:endParaRPr>
          </a:p>
          <a:p>
            <a:pPr marL="465795" indent="-304061">
              <a:lnSpc>
                <a:spcPct val="115000"/>
              </a:lnSpc>
              <a:buClr>
                <a:schemeClr val="dk1"/>
              </a:buClr>
            </a:pPr>
            <a:r>
              <a:rPr lang="en-US">
                <a:solidFill>
                  <a:schemeClr val="dk1"/>
                </a:solidFill>
              </a:rPr>
              <a:t>■Focusing on denominational differences creates tension and distractions among team members. </a:t>
            </a:r>
            <a:endParaRPr>
              <a:solidFill>
                <a:schemeClr val="dk1"/>
              </a:solidFill>
            </a:endParaRPr>
          </a:p>
          <a:p>
            <a:pPr marL="465795" indent="-304061">
              <a:lnSpc>
                <a:spcPct val="115000"/>
              </a:lnSpc>
              <a:buClr>
                <a:schemeClr val="dk1"/>
              </a:buClr>
            </a:pPr>
            <a:r>
              <a:rPr lang="en-US">
                <a:solidFill>
                  <a:schemeClr val="dk1"/>
                </a:solidFill>
              </a:rPr>
              <a:t>■Guests too should be encouraged to stay on Common Ground.</a:t>
            </a:r>
            <a:endParaRPr>
              <a:solidFill>
                <a:schemeClr val="dk1"/>
              </a:solidFill>
            </a:endParaRPr>
          </a:p>
          <a:p>
            <a:pPr marL="465795" indent="-304061">
              <a:lnSpc>
                <a:spcPct val="115000"/>
              </a:lnSpc>
              <a:buClr>
                <a:schemeClr val="dk1"/>
              </a:buClr>
            </a:pPr>
            <a:r>
              <a:rPr lang="en-US">
                <a:solidFill>
                  <a:schemeClr val="dk1"/>
                </a:solidFill>
                <a:latin typeface="Courier New"/>
                <a:ea typeface="Courier New"/>
                <a:cs typeface="Courier New"/>
                <a:sym typeface="Courier New"/>
              </a:rPr>
              <a:t>o</a:t>
            </a:r>
            <a:r>
              <a:rPr lang="en-US">
                <a:solidFill>
                  <a:schemeClr val="dk1"/>
                </a:solidFill>
              </a:rPr>
              <a:t>On the Weekend staying within the Riverbanks, practicing Common Ground, gives our guests a vision of the Body of Christ, the Church where all are welcomed into a loving relationship with Christ.	</a:t>
            </a:r>
            <a:endParaRPr>
              <a:solidFill>
                <a:schemeClr val="dk1"/>
              </a:solidFill>
            </a:endParaRPr>
          </a:p>
          <a:p>
            <a:pPr marL="465795" indent="0">
              <a:lnSpc>
                <a:spcPct val="115000"/>
              </a:lnSpc>
              <a:buNone/>
            </a:pPr>
            <a:endParaRPr i="1">
              <a:solidFill>
                <a:schemeClr val="dk1"/>
              </a:solidFill>
            </a:endParaRPr>
          </a:p>
        </p:txBody>
      </p:sp>
      <p:sp>
        <p:nvSpPr>
          <p:cNvPr id="172" name="Google Shape;172;g3f38b927c03_0_72: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f38b927c03_0_106: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465795" indent="-304061">
              <a:lnSpc>
                <a:spcPct val="115000"/>
              </a:lnSpc>
              <a:buClr>
                <a:schemeClr val="dk1"/>
              </a:buClr>
            </a:pPr>
            <a:r>
              <a:rPr lang="en-US" i="1">
                <a:solidFill>
                  <a:schemeClr val="dk1"/>
                </a:solidFill>
              </a:rPr>
              <a:t>Kairos Torch:  </a:t>
            </a:r>
            <a:r>
              <a:rPr lang="en-US">
                <a:solidFill>
                  <a:schemeClr val="dk1"/>
                </a:solidFill>
              </a:rPr>
              <a:t>Team Formation</a:t>
            </a:r>
            <a:endParaRPr>
              <a:solidFill>
                <a:schemeClr val="dk1"/>
              </a:solidFill>
            </a:endParaRPr>
          </a:p>
          <a:p>
            <a:pPr marL="931591" lvl="1" indent="-304061">
              <a:lnSpc>
                <a:spcPct val="115000"/>
              </a:lnSpc>
              <a:buClr>
                <a:schemeClr val="dk1"/>
              </a:buClr>
            </a:pPr>
            <a:r>
              <a:rPr lang="en-US">
                <a:solidFill>
                  <a:schemeClr val="dk1"/>
                </a:solidFill>
              </a:rPr>
              <a:t>This seems to be more narrow in Torch than it is with Kairos Outside or Kairos Inside.</a:t>
            </a:r>
            <a:endParaRPr>
              <a:solidFill>
                <a:schemeClr val="dk1"/>
              </a:solidFill>
            </a:endParaRPr>
          </a:p>
          <a:p>
            <a:pPr marL="931591" lvl="1" indent="-304061">
              <a:lnSpc>
                <a:spcPct val="115000"/>
              </a:lnSpc>
              <a:buClr>
                <a:schemeClr val="dk1"/>
              </a:buClr>
            </a:pPr>
            <a:r>
              <a:rPr lang="en-US">
                <a:solidFill>
                  <a:schemeClr val="dk1"/>
                </a:solidFill>
              </a:rPr>
              <a:t>Explain that this is one of the more broad riverbanks in Kairos Outside and Kairos Inside:  weekend leaders are told what to cover, but not how to cover it.  Creativity is important to make sure that team meetings don’t all seem the same.</a:t>
            </a:r>
            <a:endParaRPr>
              <a:solidFill>
                <a:schemeClr val="dk1"/>
              </a:solidFill>
            </a:endParaRPr>
          </a:p>
          <a:p>
            <a:pPr marL="931591" lvl="1" indent="-304061">
              <a:lnSpc>
                <a:spcPct val="115000"/>
              </a:lnSpc>
              <a:buClr>
                <a:schemeClr val="dk1"/>
              </a:buClr>
            </a:pPr>
            <a:r>
              <a:rPr lang="en-US">
                <a:solidFill>
                  <a:schemeClr val="dk1"/>
                </a:solidFill>
              </a:rPr>
              <a:t>Example:  there are two possible errors that you can make:  (1) if you have several weekend leaders in a row that treat this as if it is a narrow riverbank, you’re going to have bored volunteers, and (2) if you do not cover what you need to cover, then your team is not going to be prepared.</a:t>
            </a:r>
            <a:endParaRPr/>
          </a:p>
        </p:txBody>
      </p:sp>
      <p:sp>
        <p:nvSpPr>
          <p:cNvPr id="210" name="Google Shape;210;g3f38b927c03_0_106: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f38b927c03_0_140: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465795" indent="-304061">
              <a:lnSpc>
                <a:spcPct val="115000"/>
              </a:lnSpc>
              <a:buClr>
                <a:schemeClr val="dk1"/>
              </a:buClr>
            </a:pPr>
            <a:r>
              <a:rPr lang="en-US" i="1">
                <a:solidFill>
                  <a:schemeClr val="dk1"/>
                </a:solidFill>
              </a:rPr>
              <a:t>Kairos Inside:  </a:t>
            </a:r>
            <a:r>
              <a:rPr lang="en-US">
                <a:solidFill>
                  <a:schemeClr val="dk1"/>
                </a:solidFill>
              </a:rPr>
              <a:t>The Institution</a:t>
            </a:r>
            <a:endParaRPr>
              <a:solidFill>
                <a:schemeClr val="dk1"/>
              </a:solidFill>
            </a:endParaRPr>
          </a:p>
          <a:p>
            <a:pPr marL="931591" lvl="1" indent="-304061">
              <a:lnSpc>
                <a:spcPct val="115000"/>
              </a:lnSpc>
              <a:buClr>
                <a:schemeClr val="dk1"/>
              </a:buClr>
            </a:pPr>
            <a:r>
              <a:rPr lang="en-US">
                <a:solidFill>
                  <a:schemeClr val="dk1"/>
                </a:solidFill>
              </a:rPr>
              <a:t>For Kairos Inside, quite a bit of this Riverbank is aimed at making sure that we follow institutional rules.</a:t>
            </a:r>
            <a:endParaRPr>
              <a:solidFill>
                <a:schemeClr val="dk1"/>
              </a:solidFill>
            </a:endParaRPr>
          </a:p>
          <a:p>
            <a:pPr marL="931591" lvl="1" indent="-304061">
              <a:lnSpc>
                <a:spcPct val="115000"/>
              </a:lnSpc>
              <a:buClr>
                <a:schemeClr val="dk1"/>
              </a:buClr>
            </a:pPr>
            <a:r>
              <a:rPr lang="en-US">
                <a:solidFill>
                  <a:schemeClr val="dk1"/>
                </a:solidFill>
              </a:rPr>
              <a:t>The riverbanks here may vary depending on your institutional rules, but the principles are the same.  For example:  we always have to honor the authority of the chaplain - that won’t change.  However, your institution may have additional restrictions on what can be brought in.</a:t>
            </a:r>
            <a:endParaRPr>
              <a:solidFill>
                <a:schemeClr val="dk1"/>
              </a:solidFill>
            </a:endParaRPr>
          </a:p>
          <a:p>
            <a:pPr marL="931591" lvl="1" indent="-304061">
              <a:lnSpc>
                <a:spcPct val="115000"/>
              </a:lnSpc>
              <a:buClr>
                <a:schemeClr val="dk1"/>
              </a:buClr>
            </a:pPr>
            <a:r>
              <a:rPr lang="en-US">
                <a:solidFill>
                  <a:schemeClr val="dk1"/>
                </a:solidFill>
              </a:rPr>
              <a:t>To train this, it might be helpful to invite your team to discuss how this is applicable to your specific institution.  (For example, is the team prohibited from bringing in paper, as well?)</a:t>
            </a:r>
            <a:endParaRPr/>
          </a:p>
        </p:txBody>
      </p:sp>
      <p:sp>
        <p:nvSpPr>
          <p:cNvPr id="245" name="Google Shape;245;g3f38b927c03_0_140: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38b927c03_0_174: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465795" indent="-304061">
              <a:lnSpc>
                <a:spcPct val="115000"/>
              </a:lnSpc>
              <a:buClr>
                <a:schemeClr val="dk1"/>
              </a:buClr>
            </a:pPr>
            <a:r>
              <a:rPr lang="en-US" i="1">
                <a:solidFill>
                  <a:schemeClr val="dk1"/>
                </a:solidFill>
              </a:rPr>
              <a:t>Kairos Outside:  </a:t>
            </a:r>
            <a:r>
              <a:rPr lang="en-US">
                <a:solidFill>
                  <a:schemeClr val="dk1"/>
                </a:solidFill>
              </a:rPr>
              <a:t>The Weekend - Program 9</a:t>
            </a:r>
            <a:endParaRPr>
              <a:solidFill>
                <a:schemeClr val="dk1"/>
              </a:solidFill>
            </a:endParaRPr>
          </a:p>
          <a:p>
            <a:pPr marL="931591" lvl="1" indent="-304061">
              <a:lnSpc>
                <a:spcPct val="115000"/>
              </a:lnSpc>
              <a:buClr>
                <a:schemeClr val="dk1"/>
              </a:buClr>
            </a:pPr>
            <a:r>
              <a:rPr lang="en-US">
                <a:solidFill>
                  <a:schemeClr val="dk1"/>
                </a:solidFill>
              </a:rPr>
              <a:t>The riverbanks for all three Kairos programs here are narrow - in none of our programs are you allowed to modify the contents or the order of the weekend.</a:t>
            </a:r>
            <a:endParaRPr>
              <a:solidFill>
                <a:schemeClr val="dk1"/>
              </a:solidFill>
            </a:endParaRPr>
          </a:p>
          <a:p>
            <a:pPr marL="931591" lvl="1" indent="-304061">
              <a:lnSpc>
                <a:spcPct val="115000"/>
              </a:lnSpc>
              <a:buClr>
                <a:schemeClr val="dk1"/>
              </a:buClr>
            </a:pPr>
            <a:r>
              <a:rPr lang="en-US">
                <a:solidFill>
                  <a:schemeClr val="dk1"/>
                </a:solidFill>
              </a:rPr>
              <a:t>○</a:t>
            </a:r>
            <a:r>
              <a:rPr lang="en-US" b="1">
                <a:solidFill>
                  <a:schemeClr val="dk1"/>
                </a:solidFill>
              </a:rPr>
              <a:t> </a:t>
            </a:r>
            <a:r>
              <a:rPr lang="en-US">
                <a:solidFill>
                  <a:schemeClr val="dk1"/>
                </a:solidFill>
              </a:rPr>
              <a:t>As I mentioned we had a few things that carried over on our Kairos Outside Weekends as </a:t>
            </a:r>
            <a:r>
              <a:rPr lang="en-US" i="1">
                <a:solidFill>
                  <a:schemeClr val="dk1"/>
                </a:solidFill>
              </a:rPr>
              <a:t>“We’ve always done it this way” </a:t>
            </a:r>
            <a:r>
              <a:rPr lang="en-US">
                <a:solidFill>
                  <a:schemeClr val="dk1"/>
                </a:solidFill>
              </a:rPr>
              <a:t>but were outside the riverbanks.  Most of these were things that our team members remembered nostalgically from their previous Weekends when they were guests or team members.  They wanted that warm feeling they felt when they heard the bedtime story, or when they shared the picture and story of their incarcerated person.  They didn’t understand that the </a:t>
            </a:r>
            <a:r>
              <a:rPr lang="en-US" b="1">
                <a:solidFill>
                  <a:schemeClr val="dk1"/>
                </a:solidFill>
              </a:rPr>
              <a:t>focus is on the guests, not the team members</a:t>
            </a:r>
            <a:r>
              <a:rPr lang="en-US">
                <a:solidFill>
                  <a:schemeClr val="dk1"/>
                </a:solidFill>
              </a:rPr>
              <a:t>. In all our programs the teams are there to serve, to be God’s hands and feet, to love, love and listen, listen. </a:t>
            </a:r>
            <a:endParaRPr>
              <a:solidFill>
                <a:schemeClr val="dk1"/>
              </a:solidFill>
            </a:endParaRPr>
          </a:p>
          <a:p>
            <a:pPr marL="931591" indent="0">
              <a:lnSpc>
                <a:spcPct val="115000"/>
              </a:lnSpc>
              <a:buNone/>
            </a:pPr>
            <a:endParaRPr>
              <a:solidFill>
                <a:schemeClr val="dk1"/>
              </a:solidFill>
            </a:endParaRPr>
          </a:p>
        </p:txBody>
      </p:sp>
      <p:sp>
        <p:nvSpPr>
          <p:cNvPr id="280" name="Google Shape;280;g3f38b927c03_0_174: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f38b927c03_0_208: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465795" indent="-304061">
              <a:lnSpc>
                <a:spcPct val="115000"/>
              </a:lnSpc>
              <a:buClr>
                <a:schemeClr val="dk1"/>
              </a:buClr>
            </a:pPr>
            <a:r>
              <a:rPr lang="en-US" i="1">
                <a:solidFill>
                  <a:schemeClr val="dk1"/>
                </a:solidFill>
              </a:rPr>
              <a:t>Kairos Torch:  </a:t>
            </a:r>
            <a:r>
              <a:rPr lang="en-US">
                <a:solidFill>
                  <a:schemeClr val="dk1"/>
                </a:solidFill>
              </a:rPr>
              <a:t>Continuing Ministry</a:t>
            </a:r>
            <a:endParaRPr>
              <a:solidFill>
                <a:schemeClr val="dk1"/>
              </a:solidFill>
            </a:endParaRPr>
          </a:p>
          <a:p>
            <a:pPr marL="931591" lvl="1" indent="-304061">
              <a:lnSpc>
                <a:spcPct val="115000"/>
              </a:lnSpc>
              <a:buClr>
                <a:schemeClr val="dk1"/>
              </a:buClr>
            </a:pPr>
            <a:r>
              <a:rPr lang="en-US">
                <a:solidFill>
                  <a:schemeClr val="dk1"/>
                </a:solidFill>
              </a:rPr>
              <a:t>Remember that this is going to look different between all three Kairos programs.  With Kairos torch, the emphasis is on continuing to develop those mentor/mentee relationships.  That’s a bit different than how continuing ministry works with Kairos Inside and Kairos Outside, and the riverbanks for Torch are probably a bit more narrow here than they are with other Kairos programs.</a:t>
            </a:r>
            <a:endParaRPr/>
          </a:p>
        </p:txBody>
      </p:sp>
      <p:sp>
        <p:nvSpPr>
          <p:cNvPr id="315" name="Google Shape;315;g3f38b927c03_0_208: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f52124c7d6_1_0:notes"/>
          <p:cNvSpPr txBox="1">
            <a:spLocks noGrp="1"/>
          </p:cNvSpPr>
          <p:nvPr>
            <p:ph type="body" idx="1"/>
          </p:nvPr>
        </p:nvSpPr>
        <p:spPr>
          <a:xfrm>
            <a:off x="710240" y="4459515"/>
            <a:ext cx="5682123" cy="4224779"/>
          </a:xfrm>
          <a:prstGeom prst="rect">
            <a:avLst/>
          </a:prstGeom>
        </p:spPr>
        <p:txBody>
          <a:bodyPr spcFirstLastPara="1" wrap="square" lIns="93144" tIns="93144" rIns="93144" bIns="93144" anchor="t" anchorCtr="0">
            <a:noAutofit/>
          </a:bodyPr>
          <a:lstStyle/>
          <a:p>
            <a:pPr marL="0" indent="0">
              <a:buNone/>
            </a:pPr>
            <a:r>
              <a:rPr lang="en-US" dirty="0"/>
              <a:t>It is important that we keep our volunteers in the Manuals when training on the Riverbanks.  Using additional resources and creative ideas to assist in the teaching of the Riverbanks can be a compliment but NEVER a replacement to the MANUAL.  Learning to teach from the Manual helps the volunteers become familiar and comfortable with going to the manual to find the right answers to every problem that may arise!  </a:t>
            </a:r>
            <a:r>
              <a:rPr lang="en-US" b="1" dirty="0"/>
              <a:t>TRAIN FROM THE MANUALS FIRST AND FOREMOST!!!</a:t>
            </a:r>
            <a:endParaRPr b="1" dirty="0"/>
          </a:p>
        </p:txBody>
      </p:sp>
      <p:sp>
        <p:nvSpPr>
          <p:cNvPr id="350" name="Google Shape;350;g3f52124c7d6_1_0:notes"/>
          <p:cNvSpPr>
            <a:spLocks noGrp="1" noRot="1" noChangeAspect="1"/>
          </p:cNvSpPr>
          <p:nvPr>
            <p:ph type="sldImg" idx="2"/>
          </p:nvPr>
        </p:nvSpPr>
        <p:spPr>
          <a:xfrm>
            <a:off x="423863" y="703263"/>
            <a:ext cx="6257925"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e75d39823b_6_0: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lnSpc>
                <a:spcPct val="115000"/>
              </a:lnSpc>
              <a:buClr>
                <a:schemeClr val="dk1"/>
              </a:buClr>
              <a:buNone/>
            </a:pPr>
            <a:r>
              <a:rPr lang="en-US" dirty="0">
                <a:solidFill>
                  <a:schemeClr val="dk1"/>
                </a:solidFill>
              </a:rPr>
              <a:t>How to present the riverbanks during team meetings:  there are a couple goals for how we want to do this:</a:t>
            </a:r>
            <a:endParaRPr dirty="0">
              <a:solidFill>
                <a:schemeClr val="dk1"/>
              </a:solidFill>
            </a:endParaRPr>
          </a:p>
          <a:p>
            <a:pPr marL="465795" indent="-304061">
              <a:lnSpc>
                <a:spcPct val="115000"/>
              </a:lnSpc>
              <a:buClr>
                <a:schemeClr val="dk1"/>
              </a:buClr>
              <a:buAutoNum type="arabicPeriod"/>
            </a:pPr>
            <a:r>
              <a:rPr lang="en-US" dirty="0">
                <a:solidFill>
                  <a:schemeClr val="dk1"/>
                </a:solidFill>
              </a:rPr>
              <a:t>Present things in a way that the new people are given new information, and the veterans are not bored.  We somehow have to engage both new people and veterans at the same time.</a:t>
            </a:r>
            <a:endParaRPr dirty="0">
              <a:solidFill>
                <a:schemeClr val="dk1"/>
              </a:solidFill>
            </a:endParaRPr>
          </a:p>
          <a:p>
            <a:pPr marL="465795" indent="-304061">
              <a:lnSpc>
                <a:spcPct val="115000"/>
              </a:lnSpc>
              <a:buClr>
                <a:schemeClr val="dk1"/>
              </a:buClr>
              <a:buAutoNum type="arabicPeriod"/>
            </a:pPr>
            <a:r>
              <a:rPr lang="en-US" dirty="0">
                <a:solidFill>
                  <a:schemeClr val="dk1"/>
                </a:solidFill>
              </a:rPr>
              <a:t>A goal here should be to make our team members think through the riverbanks, not just review what they are.  (This can help with the first goal!)</a:t>
            </a:r>
            <a:endParaRPr dirty="0"/>
          </a:p>
        </p:txBody>
      </p:sp>
      <p:sp>
        <p:nvSpPr>
          <p:cNvPr id="358" name="Google Shape;358;g3e75d39823b_6_0: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8:notes"/>
          <p:cNvSpPr txBox="1">
            <a:spLocks noGrp="1"/>
          </p:cNvSpPr>
          <p:nvPr>
            <p:ph type="body" idx="1"/>
          </p:nvPr>
        </p:nvSpPr>
        <p:spPr>
          <a:xfrm>
            <a:off x="710240" y="4459515"/>
            <a:ext cx="5681970" cy="4224805"/>
          </a:xfrm>
          <a:prstGeom prst="rect">
            <a:avLst/>
          </a:prstGeom>
          <a:noFill/>
          <a:ln>
            <a:noFill/>
          </a:ln>
        </p:spPr>
        <p:txBody>
          <a:bodyPr spcFirstLastPara="1" wrap="square" lIns="93144" tIns="93144" rIns="93144" bIns="93144" anchor="t" anchorCtr="0">
            <a:noAutofit/>
          </a:bodyPr>
          <a:lstStyle/>
          <a:p>
            <a:pPr marL="0" indent="0">
              <a:buNone/>
            </a:pPr>
            <a:r>
              <a:rPr lang="en-US" b="1"/>
              <a:t>Judy</a:t>
            </a:r>
            <a:endParaRPr/>
          </a:p>
          <a:p>
            <a:pPr marL="0" indent="0">
              <a:buNone/>
            </a:pPr>
            <a:endParaRPr/>
          </a:p>
          <a:p>
            <a:pPr marL="0" indent="0">
              <a:buNone/>
            </a:pPr>
            <a:r>
              <a:rPr lang="en-US"/>
              <a:t>Gives the devotion here</a:t>
            </a:r>
            <a:endParaRPr/>
          </a:p>
        </p:txBody>
      </p:sp>
      <p:sp>
        <p:nvSpPr>
          <p:cNvPr id="77" name="Google Shape;77;p8: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f38b927c03_0_254: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lnSpc>
                <a:spcPct val="115000"/>
              </a:lnSpc>
              <a:buNone/>
            </a:pPr>
            <a:r>
              <a:rPr lang="en-US" b="1">
                <a:solidFill>
                  <a:schemeClr val="dk1"/>
                </a:solidFill>
              </a:rPr>
              <a:t>Garrett</a:t>
            </a:r>
            <a:endParaRPr b="1">
              <a:solidFill>
                <a:schemeClr val="dk1"/>
              </a:solidFill>
            </a:endParaRPr>
          </a:p>
          <a:p>
            <a:pPr marL="0" indent="0">
              <a:lnSpc>
                <a:spcPct val="115000"/>
              </a:lnSpc>
              <a:buNone/>
            </a:pPr>
            <a:endParaRPr>
              <a:solidFill>
                <a:schemeClr val="dk1"/>
              </a:solidFill>
            </a:endParaRPr>
          </a:p>
          <a:p>
            <a:pPr marL="0" indent="0">
              <a:lnSpc>
                <a:spcPct val="115000"/>
              </a:lnSpc>
              <a:buClr>
                <a:schemeClr val="dk1"/>
              </a:buClr>
              <a:buNone/>
            </a:pPr>
            <a:r>
              <a:rPr lang="en-US">
                <a:solidFill>
                  <a:schemeClr val="dk1"/>
                </a:solidFill>
              </a:rPr>
              <a:t>Ideas for how this this can be done:</a:t>
            </a:r>
            <a:endParaRPr>
              <a:solidFill>
                <a:schemeClr val="dk1"/>
              </a:solidFill>
            </a:endParaRPr>
          </a:p>
          <a:p>
            <a:pPr marL="465795" indent="-304061">
              <a:lnSpc>
                <a:spcPct val="115000"/>
              </a:lnSpc>
              <a:buClr>
                <a:schemeClr val="dk1"/>
              </a:buClr>
              <a:buAutoNum type="arabicPeriod"/>
            </a:pPr>
            <a:r>
              <a:rPr lang="en-US">
                <a:solidFill>
                  <a:schemeClr val="dk1"/>
                </a:solidFill>
              </a:rPr>
              <a:t>Break the team into groups.  The number of groups should correspond to the number of riverbanks that you want to cover.  Give the members of a group time to discuss a particular riverbank topic - and here we’re talking about one of the riverbank topics like “team formation” or “ministry foundations.”  There are a couple different questions that you could ask them to discuss.  You can one (or more) of these, or come up with your own:</a:t>
            </a:r>
            <a:endParaRPr>
              <a:solidFill>
                <a:schemeClr val="dk1"/>
              </a:solidFill>
            </a:endParaRPr>
          </a:p>
          <a:p>
            <a:pPr marL="931591" lvl="1" indent="-304061">
              <a:lnSpc>
                <a:spcPct val="115000"/>
              </a:lnSpc>
              <a:buClr>
                <a:schemeClr val="dk1"/>
              </a:buClr>
              <a:buAutoNum type="alphaLcPeriod"/>
            </a:pPr>
            <a:r>
              <a:rPr lang="en-US">
                <a:solidFill>
                  <a:schemeClr val="dk1"/>
                </a:solidFill>
              </a:rPr>
              <a:t> What do you feel is the most important piece of advice within this riverbank topic?</a:t>
            </a:r>
            <a:endParaRPr>
              <a:solidFill>
                <a:schemeClr val="dk1"/>
              </a:solidFill>
            </a:endParaRPr>
          </a:p>
          <a:p>
            <a:pPr marL="931591" lvl="1" indent="-304061">
              <a:lnSpc>
                <a:spcPct val="115000"/>
              </a:lnSpc>
              <a:buClr>
                <a:schemeClr val="dk1"/>
              </a:buClr>
              <a:buAutoNum type="alphaLcPeriod"/>
            </a:pPr>
            <a:r>
              <a:rPr lang="en-US">
                <a:solidFill>
                  <a:schemeClr val="dk1"/>
                </a:solidFill>
              </a:rPr>
              <a:t>Why do you feel that this guidance is important?</a:t>
            </a:r>
            <a:endParaRPr>
              <a:solidFill>
                <a:schemeClr val="dk1"/>
              </a:solidFill>
            </a:endParaRPr>
          </a:p>
          <a:p>
            <a:pPr marL="931591" lvl="1" indent="-304061">
              <a:lnSpc>
                <a:spcPct val="115000"/>
              </a:lnSpc>
              <a:buClr>
                <a:schemeClr val="dk1"/>
              </a:buClr>
              <a:buAutoNum type="alphaLcPeriod"/>
            </a:pPr>
            <a:r>
              <a:rPr lang="en-US">
                <a:solidFill>
                  <a:schemeClr val="dk1"/>
                </a:solidFill>
              </a:rPr>
              <a:t>Can you imagine what would result for your Kairos team (or for Kairos in general) if no one followed this guidance?</a:t>
            </a:r>
            <a:endParaRPr>
              <a:solidFill>
                <a:schemeClr val="dk1"/>
              </a:solidFill>
            </a:endParaRPr>
          </a:p>
          <a:p>
            <a:pPr marL="0" indent="0">
              <a:lnSpc>
                <a:spcPct val="115000"/>
              </a:lnSpc>
              <a:buClr>
                <a:schemeClr val="dk1"/>
              </a:buClr>
              <a:buNone/>
            </a:pPr>
            <a:r>
              <a:rPr lang="en-US">
                <a:solidFill>
                  <a:schemeClr val="dk1"/>
                </a:solidFill>
              </a:rPr>
              <a:t> </a:t>
            </a:r>
            <a:endParaRPr>
              <a:solidFill>
                <a:schemeClr val="dk1"/>
              </a:solidFill>
            </a:endParaRPr>
          </a:p>
          <a:p>
            <a:pPr marL="465795" indent="0">
              <a:lnSpc>
                <a:spcPct val="115000"/>
              </a:lnSpc>
              <a:buClr>
                <a:schemeClr val="dk1"/>
              </a:buClr>
              <a:buNone/>
            </a:pPr>
            <a:r>
              <a:rPr lang="en-US">
                <a:solidFill>
                  <a:schemeClr val="dk1"/>
                </a:solidFill>
              </a:rPr>
              <a:t>The goal in this discussion is to encourage them to think through the “why” of the riverbank.  It is a good rule of thumb to make sure that each group has both veterans and volunteers that are new to Kairos.  Remember, we want to keep both veterans and new volunteers engaged, and one of the ways that we can do that is have veterans explain things to new volunteers.</a:t>
            </a:r>
            <a:endParaRPr>
              <a:solidFill>
                <a:schemeClr val="dk1"/>
              </a:solidFill>
            </a:endParaRPr>
          </a:p>
          <a:p>
            <a:pPr marL="0" indent="0">
              <a:lnSpc>
                <a:spcPct val="115000"/>
              </a:lnSpc>
              <a:buClr>
                <a:schemeClr val="dk1"/>
              </a:buClr>
              <a:buNone/>
            </a:pPr>
            <a:r>
              <a:rPr lang="en-US">
                <a:solidFill>
                  <a:schemeClr val="dk1"/>
                </a:solidFill>
              </a:rPr>
              <a:t> </a:t>
            </a:r>
            <a:endParaRPr>
              <a:solidFill>
                <a:schemeClr val="dk1"/>
              </a:solidFill>
            </a:endParaRPr>
          </a:p>
          <a:p>
            <a:pPr marL="465795" indent="0">
              <a:lnSpc>
                <a:spcPct val="115000"/>
              </a:lnSpc>
              <a:buClr>
                <a:schemeClr val="dk1"/>
              </a:buClr>
              <a:buNone/>
            </a:pPr>
            <a:r>
              <a:rPr lang="en-US">
                <a:solidFill>
                  <a:schemeClr val="dk1"/>
                </a:solidFill>
              </a:rPr>
              <a:t>At the end of this discussion, we can have the teams report back to the main group what they discussed and what they decided.  The best questions that we ask people to discuss are open ended, and there are many possible good answers to something like “which riverbank is the most important.”  However, if groups come back having decided that a riverbank isn’t important, or that there are no consequences for not following it, it’s best if someone in leadership jumps in to correct this.</a:t>
            </a:r>
            <a:endParaRPr b="1"/>
          </a:p>
        </p:txBody>
      </p:sp>
      <p:sp>
        <p:nvSpPr>
          <p:cNvPr id="364" name="Google Shape;364;g3f38b927c03_0_254: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f38b927c03_0_264: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lnSpc>
                <a:spcPct val="115000"/>
              </a:lnSpc>
              <a:buNone/>
            </a:pPr>
            <a:r>
              <a:rPr lang="en-US" b="1">
                <a:solidFill>
                  <a:schemeClr val="dk1"/>
                </a:solidFill>
              </a:rPr>
              <a:t>Judy</a:t>
            </a:r>
            <a:endParaRPr b="1">
              <a:solidFill>
                <a:schemeClr val="dk1"/>
              </a:solidFill>
            </a:endParaRPr>
          </a:p>
          <a:p>
            <a:pPr marL="0" indent="0">
              <a:lnSpc>
                <a:spcPct val="115000"/>
              </a:lnSpc>
              <a:buClr>
                <a:schemeClr val="dk1"/>
              </a:buClr>
              <a:buNone/>
            </a:pPr>
            <a:r>
              <a:rPr lang="en-US">
                <a:solidFill>
                  <a:schemeClr val="dk1"/>
                </a:solidFill>
              </a:rPr>
              <a:t>Using visual aids to encourage discussion and having team members keep the riverbanks in the front of their minds.  Have all the riverbanks written on small cards that are passed out to all the team members.  The leader introduces them to the pages where the riverbanks are found in the manual and they are asked to find the one that corresponds to their card.  They then talk about their riverbank, giving their interpretation, and getting feedback from their table mates.  This is then followed by a leader who calls on the team member to share their card and their understanding of it.  The leader can at that time add any points missed before going to the next person. (There are nine pages of riverbanks and can be divided into 3 or 4 pages per team meeting.)</a:t>
            </a:r>
            <a:endParaRPr>
              <a:solidFill>
                <a:schemeClr val="dk1"/>
              </a:solidFill>
            </a:endParaRPr>
          </a:p>
          <a:p>
            <a:pPr marL="0" indent="0">
              <a:lnSpc>
                <a:spcPct val="115000"/>
              </a:lnSpc>
              <a:buNone/>
            </a:pPr>
            <a:endParaRPr b="1">
              <a:solidFill>
                <a:schemeClr val="dk1"/>
              </a:solidFill>
            </a:endParaRPr>
          </a:p>
          <a:p>
            <a:pPr marL="0" indent="0">
              <a:lnSpc>
                <a:spcPct val="115000"/>
              </a:lnSpc>
              <a:buNone/>
            </a:pPr>
            <a:endParaRPr>
              <a:solidFill>
                <a:schemeClr val="dk1"/>
              </a:solidFill>
            </a:endParaRPr>
          </a:p>
          <a:p>
            <a:pPr marL="0" indent="0">
              <a:lnSpc>
                <a:spcPct val="115000"/>
              </a:lnSpc>
              <a:buNone/>
            </a:pPr>
            <a:r>
              <a:rPr lang="en-US">
                <a:solidFill>
                  <a:schemeClr val="dk1"/>
                </a:solidFill>
              </a:rPr>
              <a:t>Using visual aids to encourage discussion and having team members keep the riverbanks in the front of their minds.  Have all the riverbanks written on small cards that are passed out to all the team members.  The leader introduces them to the pages where the riverbanks are found in the manual and they are asked to find the one that corresponds to their card.  They then talk about their riverbank, giving their interpretation, and getting feedback from their table mates.  This is then followed by a leader who calls on the team member to share their card and their understanding of it.  The leader can at that time add any points missed before going to the next person. (There are nine pages of riverbanks and can be divided into 3 or 4 pages per team meeting.) </a:t>
            </a:r>
            <a:endParaRPr>
              <a:solidFill>
                <a:schemeClr val="dk1"/>
              </a:solidFill>
            </a:endParaRPr>
          </a:p>
        </p:txBody>
      </p:sp>
      <p:sp>
        <p:nvSpPr>
          <p:cNvPr id="370" name="Google Shape;370;g3f38b927c03_0_264: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f4f6a6f69f_0_14: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endParaRPr/>
          </a:p>
        </p:txBody>
      </p:sp>
      <p:sp>
        <p:nvSpPr>
          <p:cNvPr id="376" name="Google Shape;376;g3f4f6a6f69f_0_14: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1:notes"/>
          <p:cNvSpPr txBox="1">
            <a:spLocks noGrp="1"/>
          </p:cNvSpPr>
          <p:nvPr>
            <p:ph type="body" idx="1"/>
          </p:nvPr>
        </p:nvSpPr>
        <p:spPr>
          <a:xfrm>
            <a:off x="710240" y="4459515"/>
            <a:ext cx="5681970" cy="4224805"/>
          </a:xfrm>
          <a:prstGeom prst="rect">
            <a:avLst/>
          </a:prstGeom>
          <a:noFill/>
          <a:ln>
            <a:noFill/>
          </a:ln>
        </p:spPr>
        <p:txBody>
          <a:bodyPr spcFirstLastPara="1" wrap="square" lIns="93144" tIns="93144" rIns="93144" bIns="93144" anchor="t" anchorCtr="0">
            <a:noAutofit/>
          </a:bodyPr>
          <a:lstStyle/>
          <a:p>
            <a:pPr marL="0" indent="0">
              <a:buNone/>
            </a:pPr>
            <a:r>
              <a:rPr lang="en-US"/>
              <a:t>Garrett, this is just an example if we want to include it and the following slides.</a:t>
            </a:r>
            <a:endParaRPr/>
          </a:p>
        </p:txBody>
      </p:sp>
      <p:sp>
        <p:nvSpPr>
          <p:cNvPr id="394" name="Google Shape;394;p11:notes"/>
          <p:cNvSpPr>
            <a:spLocks noGrp="1" noRot="1" noChangeAspect="1"/>
          </p:cNvSpPr>
          <p:nvPr>
            <p:ph type="sldImg" idx="2"/>
          </p:nvPr>
        </p:nvSpPr>
        <p:spPr>
          <a:xfrm>
            <a:off x="423863" y="703263"/>
            <a:ext cx="6257925" cy="35210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f45a31d924_1_41: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endParaRPr/>
          </a:p>
        </p:txBody>
      </p:sp>
      <p:sp>
        <p:nvSpPr>
          <p:cNvPr id="400" name="Google Shape;400;g3f45a31d924_1_41: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f45a31d924_1_46: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endParaRPr/>
          </a:p>
        </p:txBody>
      </p:sp>
      <p:sp>
        <p:nvSpPr>
          <p:cNvPr id="405" name="Google Shape;405;g3f45a31d924_1_46: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f45a31d924_1_54: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endParaRPr/>
          </a:p>
        </p:txBody>
      </p:sp>
      <p:sp>
        <p:nvSpPr>
          <p:cNvPr id="410" name="Google Shape;410;g3f45a31d924_1_54: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f45a31d924_1_58: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endParaRPr/>
          </a:p>
        </p:txBody>
      </p:sp>
      <p:sp>
        <p:nvSpPr>
          <p:cNvPr id="415" name="Google Shape;415;g3f45a31d924_1_58: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f45a31d924_1_27: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endParaRPr/>
          </a:p>
        </p:txBody>
      </p:sp>
      <p:sp>
        <p:nvSpPr>
          <p:cNvPr id="420" name="Google Shape;420;g3f45a31d924_1_27: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f38b927c03_0_269: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lnSpc>
                <a:spcPct val="115000"/>
              </a:lnSpc>
              <a:buNone/>
            </a:pPr>
            <a:r>
              <a:rPr lang="en-US" b="1">
                <a:solidFill>
                  <a:schemeClr val="dk1"/>
                </a:solidFill>
              </a:rPr>
              <a:t>Garrett</a:t>
            </a:r>
            <a:endParaRPr b="1">
              <a:solidFill>
                <a:schemeClr val="dk1"/>
              </a:solidFill>
            </a:endParaRPr>
          </a:p>
          <a:p>
            <a:pPr marL="0" indent="0">
              <a:lnSpc>
                <a:spcPct val="115000"/>
              </a:lnSpc>
              <a:buNone/>
            </a:pPr>
            <a:endParaRPr>
              <a:solidFill>
                <a:schemeClr val="dk1"/>
              </a:solidFill>
            </a:endParaRPr>
          </a:p>
          <a:p>
            <a:pPr marL="0" indent="0">
              <a:lnSpc>
                <a:spcPct val="115000"/>
              </a:lnSpc>
              <a:buNone/>
            </a:pPr>
            <a:r>
              <a:rPr lang="en-US">
                <a:solidFill>
                  <a:schemeClr val="dk1"/>
                </a:solidFill>
              </a:rPr>
              <a:t>Ideas for how this this can be done:</a:t>
            </a:r>
            <a:endParaRPr>
              <a:solidFill>
                <a:schemeClr val="dk1"/>
              </a:solidFill>
            </a:endParaRPr>
          </a:p>
          <a:p>
            <a:pPr marL="465795" indent="-304061">
              <a:lnSpc>
                <a:spcPct val="115000"/>
              </a:lnSpc>
              <a:buClr>
                <a:schemeClr val="dk1"/>
              </a:buClr>
              <a:buAutoNum type="arabicPeriod"/>
            </a:pPr>
            <a:r>
              <a:rPr lang="en-US">
                <a:solidFill>
                  <a:schemeClr val="dk1"/>
                </a:solidFill>
              </a:rPr>
              <a:t>Break the team into groups.  The number of groups should correspond to the number of riverbanks that you want to cover.  Give the members of a group time to discuss a particular riverbank topic - and here we’re talking about one of the riverbank topics like “team formation” or “ministry foundations.”  There are a couple different questions that you could ask them to discuss.  You can one (or more) of these, or come up with your own:</a:t>
            </a:r>
            <a:endParaRPr>
              <a:solidFill>
                <a:schemeClr val="dk1"/>
              </a:solidFill>
            </a:endParaRPr>
          </a:p>
          <a:p>
            <a:pPr marL="931591" lvl="1" indent="-304061">
              <a:lnSpc>
                <a:spcPct val="115000"/>
              </a:lnSpc>
              <a:buClr>
                <a:schemeClr val="dk1"/>
              </a:buClr>
              <a:buAutoNum type="alphaLcPeriod"/>
            </a:pPr>
            <a:r>
              <a:rPr lang="en-US">
                <a:solidFill>
                  <a:schemeClr val="dk1"/>
                </a:solidFill>
              </a:rPr>
              <a:t> What do you feel is the most important piece of advice within this riverbank topic?</a:t>
            </a:r>
            <a:endParaRPr>
              <a:solidFill>
                <a:schemeClr val="dk1"/>
              </a:solidFill>
            </a:endParaRPr>
          </a:p>
          <a:p>
            <a:pPr marL="931591" lvl="1" indent="-304061">
              <a:lnSpc>
                <a:spcPct val="115000"/>
              </a:lnSpc>
              <a:buClr>
                <a:schemeClr val="dk1"/>
              </a:buClr>
              <a:buAutoNum type="alphaLcPeriod"/>
            </a:pPr>
            <a:r>
              <a:rPr lang="en-US">
                <a:solidFill>
                  <a:schemeClr val="dk1"/>
                </a:solidFill>
              </a:rPr>
              <a:t>Why do you feel that this guidance is important?</a:t>
            </a:r>
            <a:endParaRPr>
              <a:solidFill>
                <a:schemeClr val="dk1"/>
              </a:solidFill>
            </a:endParaRPr>
          </a:p>
          <a:p>
            <a:pPr marL="931591" lvl="1" indent="-304061">
              <a:lnSpc>
                <a:spcPct val="115000"/>
              </a:lnSpc>
              <a:buClr>
                <a:schemeClr val="dk1"/>
              </a:buClr>
              <a:buAutoNum type="alphaLcPeriod"/>
            </a:pPr>
            <a:r>
              <a:rPr lang="en-US">
                <a:solidFill>
                  <a:schemeClr val="dk1"/>
                </a:solidFill>
              </a:rPr>
              <a:t>Can you imagine what would result for your Kairos team (or for Kairos in general) if no one followed this guidance?</a:t>
            </a:r>
            <a:endParaRPr>
              <a:solidFill>
                <a:schemeClr val="dk1"/>
              </a:solidFill>
            </a:endParaRPr>
          </a:p>
          <a:p>
            <a:pPr marL="0" indent="0">
              <a:lnSpc>
                <a:spcPct val="115000"/>
              </a:lnSpc>
              <a:buNone/>
            </a:pPr>
            <a:r>
              <a:rPr lang="en-US">
                <a:solidFill>
                  <a:schemeClr val="dk1"/>
                </a:solidFill>
              </a:rPr>
              <a:t> </a:t>
            </a:r>
            <a:endParaRPr>
              <a:solidFill>
                <a:schemeClr val="dk1"/>
              </a:solidFill>
            </a:endParaRPr>
          </a:p>
          <a:p>
            <a:pPr marL="465795" indent="0">
              <a:lnSpc>
                <a:spcPct val="115000"/>
              </a:lnSpc>
              <a:buNone/>
            </a:pPr>
            <a:r>
              <a:rPr lang="en-US">
                <a:solidFill>
                  <a:schemeClr val="dk1"/>
                </a:solidFill>
              </a:rPr>
              <a:t>The goal in this discussion is to encourage them to think through the “why” of the riverbank.  It is a good rule of thumb to make sure that each group has both veterans and volunteers that are new to Kairos.  Remember, we want to keep both veterans and new volunteers engaged, and one of the ways that we can do that is have veterans explain things to new volunteers.</a:t>
            </a:r>
            <a:endParaRPr>
              <a:solidFill>
                <a:schemeClr val="dk1"/>
              </a:solidFill>
            </a:endParaRPr>
          </a:p>
          <a:p>
            <a:pPr marL="0" indent="0">
              <a:lnSpc>
                <a:spcPct val="115000"/>
              </a:lnSpc>
              <a:buNone/>
            </a:pPr>
            <a:r>
              <a:rPr lang="en-US">
                <a:solidFill>
                  <a:schemeClr val="dk1"/>
                </a:solidFill>
              </a:rPr>
              <a:t> </a:t>
            </a:r>
            <a:endParaRPr>
              <a:solidFill>
                <a:schemeClr val="dk1"/>
              </a:solidFill>
            </a:endParaRPr>
          </a:p>
          <a:p>
            <a:pPr marL="465795" indent="0">
              <a:lnSpc>
                <a:spcPct val="115000"/>
              </a:lnSpc>
              <a:buNone/>
            </a:pPr>
            <a:r>
              <a:rPr lang="en-US">
                <a:solidFill>
                  <a:schemeClr val="dk1"/>
                </a:solidFill>
              </a:rPr>
              <a:t>At the end of this discussion, we can have the teams report back to the main group what they discussed and what they decided.  The best questions that we ask people to discuss are open ended, and there are many possible good answers to something like “which riverbank is the most important.”  However, if groups come back having decided that a riverbank isn’t important, or that there are no consequences for not following it, it’s best if someone in leadership jumps in to correct this.</a:t>
            </a:r>
            <a:endParaRPr b="1"/>
          </a:p>
        </p:txBody>
      </p:sp>
      <p:sp>
        <p:nvSpPr>
          <p:cNvPr id="425" name="Google Shape;425;g3f38b927c03_0_269: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5:notes"/>
          <p:cNvSpPr txBox="1">
            <a:spLocks noGrp="1"/>
          </p:cNvSpPr>
          <p:nvPr>
            <p:ph type="body" idx="1"/>
          </p:nvPr>
        </p:nvSpPr>
        <p:spPr>
          <a:xfrm>
            <a:off x="710240" y="4459515"/>
            <a:ext cx="5681970" cy="4224805"/>
          </a:xfrm>
          <a:prstGeom prst="rect">
            <a:avLst/>
          </a:prstGeom>
          <a:noFill/>
          <a:ln>
            <a:noFill/>
          </a:ln>
        </p:spPr>
        <p:txBody>
          <a:bodyPr spcFirstLastPara="1" wrap="square" lIns="93144" tIns="93144" rIns="93144" bIns="93144" anchor="t" anchorCtr="0">
            <a:noAutofit/>
          </a:bodyPr>
          <a:lstStyle/>
          <a:p>
            <a:pPr marL="0" indent="0">
              <a:buNone/>
            </a:pPr>
            <a:r>
              <a:rPr lang="en-US" b="1"/>
              <a:t>Garrett:</a:t>
            </a:r>
            <a:endParaRPr b="1"/>
          </a:p>
          <a:p>
            <a:pPr marL="0" indent="0">
              <a:buNone/>
            </a:pPr>
            <a:endParaRPr/>
          </a:p>
          <a:p>
            <a:pPr marL="0" indent="0">
              <a:buNone/>
            </a:pPr>
            <a:r>
              <a:rPr lang="en-US"/>
              <a:t>The metaphor of a riverbank is also deliberate:  rivers can be wide in some places and narrow in others, and when we’re trying to navigate the river, it’s important for us to know when we have a lot of room for creativity - when the riverbanks are broad - and when we don’t have much room at all.  There are similar principles in Kairos:  there are certain aspects of the ministry where we have room to try something new, and there are aspects of the ministry where we need to follow the guidelines exactly.  It’s important for us - and for the teams that we serve on - to understand when the riverbanks are wide, and when they are narrow.</a:t>
            </a:r>
            <a:endParaRPr/>
          </a:p>
          <a:p>
            <a:pPr marL="0" indent="0">
              <a:buNone/>
            </a:pPr>
            <a:r>
              <a:rPr lang="en-US"/>
              <a:t> </a:t>
            </a:r>
            <a:endParaRPr/>
          </a:p>
          <a:p>
            <a:pPr marL="0" indent="0">
              <a:buNone/>
            </a:pPr>
            <a:r>
              <a:rPr lang="en-US"/>
              <a:t>When we talk about the riverbanks in Kairos team meetings, I think there’s a tendency to explain what they are, and then stop.  That’s a good start, but it’s also important to understand why the riverbanks matter, and I think that this is important to convey to all the members of any Kairos team these reasons.   Here’s a way of illustrating this that I think most of us have probably seen:</a:t>
            </a:r>
            <a:endParaRPr/>
          </a:p>
          <a:p>
            <a:pPr marL="0" indent="0">
              <a:buNone/>
            </a:pPr>
            <a:r>
              <a:rPr lang="en-US"/>
              <a:t> </a:t>
            </a:r>
            <a:endParaRPr/>
          </a:p>
          <a:p>
            <a:pPr marL="0" indent="0">
              <a:buNone/>
            </a:pPr>
            <a:r>
              <a:rPr lang="en-US"/>
              <a:t>Quite a few of the team members that I’ve worked with in the past have their own ideas about how they want the weekend to be conducted:  for example, for a few of the Kairos Inside teams that I worked, I was on the music team with one volunteer who always wanted the team to bring in guitars in on Thursday night so we could start with music.  For any of you that have been on a Kairos Inside weekend, I’m sure you’re aware that we don’t start with music on Thursday night.</a:t>
            </a:r>
            <a:endParaRPr/>
          </a:p>
          <a:p>
            <a:pPr marL="0" indent="0">
              <a:buNone/>
            </a:pPr>
            <a:r>
              <a:rPr lang="en-US"/>
              <a:t> </a:t>
            </a:r>
            <a:endParaRPr/>
          </a:p>
          <a:p>
            <a:pPr marL="0" indent="0">
              <a:buNone/>
            </a:pPr>
            <a:r>
              <a:rPr lang="en-US"/>
              <a:t>When he asked if we could bring in guitars, the answer was always “no, because the manual says not to,” but I think all of us know that’s not a terribly satisfying answer.  What’s better is to explain why we do those sorts of things.  I think, in general, it’s going to be easier to convince volunteers to follow the riverbanks if they understand why those riverbanks are in place.</a:t>
            </a:r>
            <a:endParaRPr/>
          </a:p>
          <a:p>
            <a:pPr marL="0" indent="0">
              <a:buNone/>
            </a:pPr>
            <a:endParaRPr/>
          </a:p>
        </p:txBody>
      </p:sp>
      <p:sp>
        <p:nvSpPr>
          <p:cNvPr id="83" name="Google Shape;83;p5: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f38b927c03_0_274: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465795" indent="0">
              <a:lnSpc>
                <a:spcPct val="115000"/>
              </a:lnSpc>
              <a:buNone/>
            </a:pPr>
            <a:endParaRPr b="1"/>
          </a:p>
        </p:txBody>
      </p:sp>
      <p:sp>
        <p:nvSpPr>
          <p:cNvPr id="431" name="Google Shape;431;g3f38b927c03_0_274: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f4f6a6f69f_0_10: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Garrett:</a:t>
            </a:r>
            <a:endParaRPr b="1"/>
          </a:p>
          <a:p>
            <a:pPr marL="0" indent="0">
              <a:buNone/>
            </a:pPr>
            <a:endParaRPr/>
          </a:p>
          <a:p>
            <a:pPr marL="0" indent="0">
              <a:buNone/>
            </a:pPr>
            <a:r>
              <a:rPr lang="en-US"/>
              <a:t>The metaphor of a riverbank is also deliberate:  rivers can be wide in some places and narrow in others, and when we’re trying to navigate the river, it’s important for us to know when we have a lot of room for creativity - when the riverbanks are broad - and when we don’t have much room at all.  There are similar principles in Kairos:  there are certain aspects of the ministry where we have room to try something new, and there are aspects of the ministry where we need to follow the guidelines exactly.  It’s important for us - and for the teams that we serve on - to understand when the riverbanks are wide, and when they are narrow.</a:t>
            </a:r>
            <a:endParaRPr/>
          </a:p>
          <a:p>
            <a:pPr marL="0" indent="0">
              <a:buNone/>
            </a:pPr>
            <a:r>
              <a:rPr lang="en-US"/>
              <a:t> </a:t>
            </a:r>
            <a:endParaRPr/>
          </a:p>
          <a:p>
            <a:pPr marL="0" indent="0">
              <a:buNone/>
            </a:pPr>
            <a:r>
              <a:rPr lang="en-US"/>
              <a:t>When we talk about the riverbanks in Kairos team meetings, I think there’s a tendency to explain what they are, and then stop.  That’s a good start, but it’s also important to understand why the riverbanks matter, and I think that this is important to convey to all the members of any Kairos team these reasons.   Here’s a way of illustrating this that I think most of us have probably seen:</a:t>
            </a:r>
            <a:endParaRPr/>
          </a:p>
          <a:p>
            <a:pPr marL="0" indent="0">
              <a:buNone/>
            </a:pPr>
            <a:r>
              <a:rPr lang="en-US"/>
              <a:t> </a:t>
            </a:r>
            <a:endParaRPr/>
          </a:p>
          <a:p>
            <a:pPr marL="0" indent="0">
              <a:buNone/>
            </a:pPr>
            <a:r>
              <a:rPr lang="en-US"/>
              <a:t>Quite a few of the team members that I’ve worked with in the past have their own ideas about how they want the weekend to be conducted:  for example, for a few of the Kairos Inside teams that I worked, I was on the music team with one volunteer who always wanted the team to bring in guitars in on Thursday night so we could start with music.  For any of you that have been on a Kairos Inside weekend, I’m sure you’re aware that we don’t start with music on Thursday night.</a:t>
            </a:r>
            <a:endParaRPr/>
          </a:p>
          <a:p>
            <a:pPr marL="0" indent="0">
              <a:buNone/>
            </a:pPr>
            <a:r>
              <a:rPr lang="en-US"/>
              <a:t> </a:t>
            </a:r>
            <a:endParaRPr/>
          </a:p>
          <a:p>
            <a:pPr marL="0" indent="0">
              <a:buNone/>
            </a:pPr>
            <a:r>
              <a:rPr lang="en-US"/>
              <a:t>When he asked if we could bring in guitars, the answer was always “no, because the manual says not to,” but I think all of us know that’s not a terribly satisfying answer.  What’s better is to explain why we do those sorts of things.  I think, in general, it’s going to be easier to convince volunteers to follow the riverbanks if they understand why those riverbanks are in place.</a:t>
            </a:r>
            <a:endParaRPr/>
          </a:p>
          <a:p>
            <a:pPr marL="0" indent="0">
              <a:buNone/>
            </a:pPr>
            <a:endParaRPr/>
          </a:p>
        </p:txBody>
      </p:sp>
      <p:sp>
        <p:nvSpPr>
          <p:cNvPr id="88" name="Google Shape;88;g3f4f6a6f69f_0_10: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f4f6a6f69f_0_6: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Garrett:</a:t>
            </a:r>
            <a:endParaRPr b="1"/>
          </a:p>
          <a:p>
            <a:pPr marL="0" indent="0">
              <a:buNone/>
            </a:pPr>
            <a:endParaRPr/>
          </a:p>
          <a:p>
            <a:pPr marL="0" indent="0">
              <a:buNone/>
            </a:pPr>
            <a:r>
              <a:rPr lang="en-US"/>
              <a:t>The metaphor of a riverbank is also deliberate:  rivers can be wide in some places and narrow in others, and when we’re trying to navigate the river, it’s important for us to know when we have a lot of room for creativity - when the riverbanks are broad - and when we don’t have much room at all.  There are similar principles in Kairos:  there are certain aspects of the ministry where we have room to try something new, and there are aspects of the ministry where we need to follow the guidelines exactly.  It’s important for us - and for the teams that we serve on - to understand when the riverbanks are wide, and when they are narrow.</a:t>
            </a:r>
            <a:endParaRPr/>
          </a:p>
          <a:p>
            <a:pPr marL="0" indent="0">
              <a:buNone/>
            </a:pPr>
            <a:r>
              <a:rPr lang="en-US"/>
              <a:t> </a:t>
            </a:r>
            <a:endParaRPr/>
          </a:p>
          <a:p>
            <a:pPr marL="0" indent="0">
              <a:buNone/>
            </a:pPr>
            <a:r>
              <a:rPr lang="en-US"/>
              <a:t>When we talk about the riverbanks in Kairos team meetings, I think there’s a tendency to explain what they are, and then stop.  That’s a good start, but it’s also important to understand why the riverbanks matter, and I think that this is important to convey to all the members of any Kairos team these reasons.   Here’s a way of illustrating this that I think most of us have probably seen:</a:t>
            </a:r>
            <a:endParaRPr/>
          </a:p>
          <a:p>
            <a:pPr marL="0" indent="0">
              <a:buNone/>
            </a:pPr>
            <a:r>
              <a:rPr lang="en-US"/>
              <a:t> </a:t>
            </a:r>
            <a:endParaRPr/>
          </a:p>
          <a:p>
            <a:pPr marL="0" indent="0">
              <a:buNone/>
            </a:pPr>
            <a:r>
              <a:rPr lang="en-US"/>
              <a:t>Quite a few of the team members that I’ve worked with in the past have their own ideas about how they want the weekend to be conducted:  for example, for a few of the Kairos Inside teams that I worked, I was on the music team with one volunteer who always wanted the team to bring in guitars in on Thursday night so we could start with music.  For any of you that have been on a Kairos Inside weekend, I’m sure you’re aware that we don’t start with music on Thursday night.</a:t>
            </a:r>
            <a:endParaRPr/>
          </a:p>
          <a:p>
            <a:pPr marL="0" indent="0">
              <a:buNone/>
            </a:pPr>
            <a:r>
              <a:rPr lang="en-US"/>
              <a:t> </a:t>
            </a:r>
            <a:endParaRPr/>
          </a:p>
          <a:p>
            <a:pPr marL="0" indent="0">
              <a:buNone/>
            </a:pPr>
            <a:r>
              <a:rPr lang="en-US"/>
              <a:t>When he asked if we could bring in guitars, the answer was always “no, because the manual says not to,” but I think all of us know that’s not a terribly satisfying answer.  What’s better is to explain why we do those sorts of things.  I think, in general, it’s going to be easier to convince volunteers to follow the riverbanks if they understand why those riverbanks are in place.</a:t>
            </a:r>
            <a:endParaRPr/>
          </a:p>
          <a:p>
            <a:pPr marL="0" indent="0">
              <a:buNone/>
            </a:pPr>
            <a:endParaRPr/>
          </a:p>
        </p:txBody>
      </p:sp>
      <p:sp>
        <p:nvSpPr>
          <p:cNvPr id="93" name="Google Shape;93;g3f4f6a6f69f_0_6: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f38b927c03_0_5: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Judy:</a:t>
            </a:r>
            <a:endParaRPr b="1"/>
          </a:p>
          <a:p>
            <a:pPr marL="0" indent="0">
              <a:buNone/>
            </a:pPr>
            <a:endParaRPr/>
          </a:p>
          <a:p>
            <a:pPr marL="0" indent="0">
              <a:buNone/>
            </a:pPr>
            <a:r>
              <a:rPr lang="en-US"/>
              <a:t>I became involved in Kairos almost 20 years ago. My initial involvement was serving on two Weekends. By the time I was to serve on my third Weekend our Kairos Outside of Central Florida was closed down. For several years we had no Kairos Outside Weekends in Central Florida.</a:t>
            </a:r>
            <a:endParaRPr/>
          </a:p>
          <a:p>
            <a:pPr marL="0" indent="0">
              <a:buNone/>
            </a:pPr>
            <a:r>
              <a:rPr lang="en-US"/>
              <a:t>In 2013 I attended a reunion organized by a group who had been meeting and praying in hopes to restart Kairos Outside in Central Florida. We had just moved, I had free time and when they asked for volunteers, I said, “Yes.”  Much to my surprise, the following week I got a call from that group that had been praying for this restart, asking me to be the Advisory Council Chair. I didn't even know there was such a thing as an Advisory Council!!</a:t>
            </a:r>
            <a:endParaRPr/>
          </a:p>
          <a:p>
            <a:pPr marL="0" indent="0">
              <a:buNone/>
            </a:pPr>
            <a:r>
              <a:rPr lang="en-US"/>
              <a:t>You see I had served on two teams and yet, as far as I could remember there had been nothing mentioned about Advisory Councils, or this thing called riverbanks.</a:t>
            </a:r>
            <a:endParaRPr/>
          </a:p>
          <a:p>
            <a:pPr marL="0" indent="0">
              <a:buNone/>
            </a:pPr>
            <a:r>
              <a:rPr lang="en-US"/>
              <a:t>It’s my understanding that the Riverbanks weren’t included in the Kairos Outside manual until 2011.  Consequently when I served on those two Weekends and maybe the program may have had a different design.  At any rate, I don’t even remember having a manual.  So, when I became the Advisory Council Chair, there was much to be learned!   I soon began to appreciate the value and benefit of the design of our programs as found in the manuals and laid out on the pages defining the riverbanks.</a:t>
            </a:r>
            <a:endParaRPr/>
          </a:p>
          <a:p>
            <a:pPr marL="0" indent="0">
              <a:buNone/>
            </a:pPr>
            <a:r>
              <a:rPr lang="en-US"/>
              <a:t>Unfortunately, some of the “Way we’ve always done it” carried over from those earlier Weekends and continue to be discovered by our Weekend Leaders.  These discoveries have led to tension between the Leader, who was keeping us within the riverbanks and some of the team members who had served on earlier Weekends.  These “traditions” had become meaningful to the team members, but were way outside the river, way up on the banks.  In all these cases, the team had to be reminded, “It’s not about the team, it’s about the guests.” </a:t>
            </a:r>
            <a:endParaRPr/>
          </a:p>
          <a:p>
            <a:pPr marL="0" indent="0">
              <a:buNone/>
            </a:pPr>
            <a:endParaRPr/>
          </a:p>
        </p:txBody>
      </p:sp>
      <p:sp>
        <p:nvSpPr>
          <p:cNvPr id="98" name="Google Shape;98;g3f38b927c03_0_5: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f38b927c03_0_10: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Garrett:</a:t>
            </a:r>
            <a:endParaRPr b="1"/>
          </a:p>
          <a:p>
            <a:pPr marL="0" indent="0">
              <a:buNone/>
            </a:pPr>
            <a:endParaRPr/>
          </a:p>
          <a:p>
            <a:pPr marL="0" indent="0">
              <a:lnSpc>
                <a:spcPct val="115000"/>
              </a:lnSpc>
              <a:buNone/>
            </a:pPr>
            <a:r>
              <a:rPr lang="en-US">
                <a:solidFill>
                  <a:schemeClr val="dk1"/>
                </a:solidFill>
              </a:rPr>
              <a:t>I think the story that Judy’s shared helps us emphasize covering the Riverbanks in our team formation meetings is so important.</a:t>
            </a:r>
            <a:endParaRPr>
              <a:solidFill>
                <a:schemeClr val="dk1"/>
              </a:solidFill>
            </a:endParaRPr>
          </a:p>
          <a:p>
            <a:pPr marL="0" indent="0">
              <a:lnSpc>
                <a:spcPct val="115000"/>
              </a:lnSpc>
              <a:buNone/>
            </a:pPr>
            <a:endParaRPr>
              <a:solidFill>
                <a:schemeClr val="dk1"/>
              </a:solidFill>
            </a:endParaRPr>
          </a:p>
          <a:p>
            <a:pPr marL="0" indent="0">
              <a:lnSpc>
                <a:spcPct val="115000"/>
              </a:lnSpc>
              <a:buClr>
                <a:schemeClr val="dk1"/>
              </a:buClr>
              <a:buNone/>
            </a:pPr>
            <a:r>
              <a:rPr lang="en-US">
                <a:solidFill>
                  <a:schemeClr val="dk1"/>
                </a:solidFill>
              </a:rPr>
              <a:t>Something else that I think that we’ve both noticed in team meetings is that some of our teams have trouble presenting the riverbanks creatively.  I’ve been in quite a few meetings where the way that the riverbanks are presented is when some unfortunate volunteer reads them all to the group.  (Like some of you, I’m sure, I have occasionally been that volunteer.)  While the goal of covering the riverbanks is laudable, this method of covering them bores newcomers and veterans alike, and it doesn’t really help us cover why they’re important.</a:t>
            </a:r>
            <a:endParaRPr>
              <a:solidFill>
                <a:schemeClr val="dk1"/>
              </a:solidFill>
            </a:endParaRPr>
          </a:p>
          <a:p>
            <a:pPr marL="0" indent="0">
              <a:lnSpc>
                <a:spcPct val="115000"/>
              </a:lnSpc>
              <a:buClr>
                <a:schemeClr val="dk1"/>
              </a:buClr>
              <a:buNone/>
            </a:pPr>
            <a:r>
              <a:rPr lang="en-US">
                <a:solidFill>
                  <a:schemeClr val="dk1"/>
                </a:solidFill>
              </a:rPr>
              <a:t> </a:t>
            </a:r>
            <a:endParaRPr>
              <a:solidFill>
                <a:schemeClr val="dk1"/>
              </a:solidFill>
            </a:endParaRPr>
          </a:p>
          <a:p>
            <a:pPr marL="0" indent="0">
              <a:lnSpc>
                <a:spcPct val="115000"/>
              </a:lnSpc>
              <a:buClr>
                <a:schemeClr val="dk1"/>
              </a:buClr>
              <a:buNone/>
            </a:pPr>
            <a:r>
              <a:rPr lang="en-US">
                <a:solidFill>
                  <a:schemeClr val="dk1"/>
                </a:solidFill>
              </a:rPr>
              <a:t>With that in mind, I think it makes sense to talk about two main points during this workshop:</a:t>
            </a:r>
            <a:endParaRPr>
              <a:solidFill>
                <a:schemeClr val="dk1"/>
              </a:solidFill>
            </a:endParaRPr>
          </a:p>
          <a:p>
            <a:pPr marL="465795" indent="-304061">
              <a:lnSpc>
                <a:spcPct val="115000"/>
              </a:lnSpc>
              <a:buClr>
                <a:schemeClr val="dk1"/>
              </a:buClr>
            </a:pPr>
            <a:r>
              <a:rPr lang="en-US">
                <a:solidFill>
                  <a:schemeClr val="dk1"/>
                </a:solidFill>
              </a:rPr>
              <a:t>Why the riverbanks are important, and</a:t>
            </a:r>
            <a:endParaRPr>
              <a:solidFill>
                <a:schemeClr val="dk1"/>
              </a:solidFill>
            </a:endParaRPr>
          </a:p>
          <a:p>
            <a:pPr marL="465795" indent="-304061">
              <a:lnSpc>
                <a:spcPct val="115000"/>
              </a:lnSpc>
              <a:buClr>
                <a:schemeClr val="dk1"/>
              </a:buClr>
            </a:pPr>
            <a:r>
              <a:rPr lang="en-US">
                <a:solidFill>
                  <a:schemeClr val="dk1"/>
                </a:solidFill>
              </a:rPr>
              <a:t>Ideas for how you can better convey this information to your fellow volunteers during team formation meetings.</a:t>
            </a:r>
            <a:endParaRPr/>
          </a:p>
        </p:txBody>
      </p:sp>
      <p:sp>
        <p:nvSpPr>
          <p:cNvPr id="104" name="Google Shape;104;g3f38b927c03_0_10: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f38b927c03_0_18: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Garrett:</a:t>
            </a:r>
            <a:endParaRPr b="1"/>
          </a:p>
          <a:p>
            <a:pPr marL="0" indent="0">
              <a:buNone/>
            </a:pPr>
            <a:endParaRPr b="1"/>
          </a:p>
          <a:p>
            <a:pPr marL="0" indent="0">
              <a:buNone/>
            </a:pPr>
            <a:r>
              <a:rPr lang="en-US"/>
              <a:t>The riverbanks are one of the most important ways that we maintain continuity among our Kairos communities.  This is important for inmates that may get transferred between institutions or may be re-incarcerated in states other than the one in which they first encountered Kairos.  It’s helpful to think about Kairos as a brand, by thinking of what we expect from other brands.  Every time I go into a Chick-Fil-A, I’m expecting roughly the same experience.  It would be a problem for Chick-Fil-A if, the next time that I went, I was told that the Chick-Fil-A that I walked into had decided that they were tired of chicken, and instead were now only serving pork barbeque.  This is going to be true even if this is great pork barbeque, and it’s going to be a problem not just for that Chick-Fil-A, but for all of them.  After that experience, I’m not going to identify Chick-Fil-A with chicken anymore.  The next time I decide that I want chicken for lunch, I might not go to Chick-Fil-A because I can no longer trust them to be serving what I expect.  Or, I might decide that I want pork barbeque and go to a different Chick-Fil-A, and in that case I’m going to be disappointed that they don’t have it.  What I think is important to understand here is (1) changing the menu is going to be a problem even if what you change the menu to is good, and (2) it’s not going to just be a problem for your Chick-Fil-A.  It’s going to be a problem for all of the Chick-Fil-A’s.  To think about how this is applicable with Kairos:  think about a Kairos Inside that, for example, performs baptisms on Kairos weekends.  Or, a Kairos Outside community that does SWAP groups completely outside of the riverbanks.  This is going to be a big problem for everyone in this community that gets the wrong impression of what Kairos is, and when they start talking to other people - and they describe what they’ve seen as Kairos, then it’s going to be a problem for everyone.</a:t>
            </a:r>
            <a:endParaRPr/>
          </a:p>
        </p:txBody>
      </p:sp>
      <p:sp>
        <p:nvSpPr>
          <p:cNvPr id="109" name="Google Shape;109;g3f38b927c03_0_18: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f38b927c03_0_23:notes"/>
          <p:cNvSpPr txBox="1">
            <a:spLocks noGrp="1"/>
          </p:cNvSpPr>
          <p:nvPr>
            <p:ph type="body" idx="1"/>
          </p:nvPr>
        </p:nvSpPr>
        <p:spPr>
          <a:xfrm>
            <a:off x="710240" y="4459515"/>
            <a:ext cx="5682123" cy="4224779"/>
          </a:xfrm>
          <a:prstGeom prst="rect">
            <a:avLst/>
          </a:prstGeom>
          <a:noFill/>
          <a:ln>
            <a:noFill/>
          </a:ln>
        </p:spPr>
        <p:txBody>
          <a:bodyPr spcFirstLastPara="1" wrap="square" lIns="93144" tIns="93144" rIns="93144" bIns="93144" anchor="t" anchorCtr="0">
            <a:noAutofit/>
          </a:bodyPr>
          <a:lstStyle/>
          <a:p>
            <a:pPr marL="0" indent="0">
              <a:buNone/>
            </a:pPr>
            <a:r>
              <a:rPr lang="en-US" b="1"/>
              <a:t>Judy:</a:t>
            </a:r>
            <a:endParaRPr b="1"/>
          </a:p>
          <a:p>
            <a:pPr marL="0" indent="0">
              <a:buNone/>
            </a:pPr>
            <a:endParaRPr b="1"/>
          </a:p>
          <a:p>
            <a:pPr marL="0" indent="0">
              <a:buNone/>
            </a:pPr>
            <a:r>
              <a:rPr lang="en-US"/>
              <a:t>When we’re no longer in the riverbanks, we’re outside of what we can think of as Kairos wisdom - the traditions that we know have worked for 50 years.  This can be thought of as analogous to a recipe: if I’m following the recipe for a dessert that I’ve had before, I should have a good idea of what it’s going to taste like.  I have a favorite chocolate cake recipe and if we’re having special guests, you can be assured that I’m not going to change the recipe!   You would never find me substituting the cinnamon with ginger or the cocoa with chocolate syrup.  No, I want to have confidence that it’s going to be perfect, so no substitutes.  On our Weekends we are aiming for excellence, and we want to serve the best! We can be assured of the best when we have followed the Kairos method by implementing and presenting the Kairos programs as they have been designed.</a:t>
            </a:r>
            <a:endParaRPr/>
          </a:p>
        </p:txBody>
      </p:sp>
      <p:sp>
        <p:nvSpPr>
          <p:cNvPr id="115" name="Google Shape;115;g3f38b927c03_0_23:notes"/>
          <p:cNvSpPr>
            <a:spLocks noGrp="1" noRot="1" noChangeAspect="1"/>
          </p:cNvSpPr>
          <p:nvPr>
            <p:ph type="sldImg" idx="2"/>
          </p:nvPr>
        </p:nvSpPr>
        <p:spPr>
          <a:xfrm>
            <a:off x="425450" y="704850"/>
            <a:ext cx="6253163"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Kairos Logo">
  <p:cSld name="Title Slide Kairos Logo">
    <p:spTree>
      <p:nvGrpSpPr>
        <p:cNvPr id="1" name="Shape 8"/>
        <p:cNvGrpSpPr/>
        <p:nvPr/>
      </p:nvGrpSpPr>
      <p:grpSpPr>
        <a:xfrm>
          <a:off x="0" y="0"/>
          <a:ext cx="0" cy="0"/>
          <a:chOff x="0" y="0"/>
          <a:chExt cx="0" cy="0"/>
        </a:xfrm>
      </p:grpSpPr>
      <p:pic>
        <p:nvPicPr>
          <p:cNvPr id="9" name="Google Shape;9;p14"/>
          <p:cNvPicPr preferRelativeResize="0"/>
          <p:nvPr/>
        </p:nvPicPr>
        <p:blipFill rotWithShape="1">
          <a:blip r:embed="rId2">
            <a:alphaModFix/>
          </a:blip>
          <a:srcRect/>
          <a:stretch/>
        </p:blipFill>
        <p:spPr>
          <a:xfrm>
            <a:off x="0" y="0"/>
            <a:ext cx="4114800" cy="6858000"/>
          </a:xfrm>
          <a:prstGeom prst="rect">
            <a:avLst/>
          </a:prstGeom>
          <a:noFill/>
          <a:ln>
            <a:noFill/>
          </a:ln>
        </p:spPr>
      </p:pic>
      <p:sp>
        <p:nvSpPr>
          <p:cNvPr id="10" name="Google Shape;10;p14"/>
          <p:cNvSpPr txBox="1">
            <a:spLocks noGrp="1"/>
          </p:cNvSpPr>
          <p:nvPr>
            <p:ph type="ctrTitle"/>
          </p:nvPr>
        </p:nvSpPr>
        <p:spPr>
          <a:xfrm>
            <a:off x="5713412" y="1676400"/>
            <a:ext cx="5180251"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14"/>
          <p:cNvSpPr txBox="1">
            <a:spLocks noGrp="1"/>
          </p:cNvSpPr>
          <p:nvPr>
            <p:ph type="subTitle" idx="1"/>
          </p:nvPr>
        </p:nvSpPr>
        <p:spPr>
          <a:xfrm>
            <a:off x="5713412" y="3432172"/>
            <a:ext cx="51816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2" name="Google Shape;12;p14" descr="A blue oval with black text&#10;&#10;AI-generated content may be incorrect."/>
          <p:cNvPicPr preferRelativeResize="0"/>
          <p:nvPr/>
        </p:nvPicPr>
        <p:blipFill rotWithShape="1">
          <a:blip r:embed="rId3">
            <a:alphaModFix/>
          </a:blip>
          <a:srcRect/>
          <a:stretch/>
        </p:blipFill>
        <p:spPr>
          <a:xfrm>
            <a:off x="301897" y="282658"/>
            <a:ext cx="836748" cy="32040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Slide with Cogs" type="blank">
  <p:cSld name="BLANK">
    <p:spTree>
      <p:nvGrpSpPr>
        <p:cNvPr id="1" name="Shape 54"/>
        <p:cNvGrpSpPr/>
        <p:nvPr/>
      </p:nvGrpSpPr>
      <p:grpSpPr>
        <a:xfrm>
          <a:off x="0" y="0"/>
          <a:ext cx="0" cy="0"/>
          <a:chOff x="0" y="0"/>
          <a:chExt cx="0" cy="0"/>
        </a:xfrm>
      </p:grpSpPr>
      <p:sp>
        <p:nvSpPr>
          <p:cNvPr id="55" name="Google Shape;55;p20"/>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6" name="Google Shape;56;p20"/>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s with Cogs" type="twoObj">
  <p:cSld name="TWO_OBJECTS">
    <p:spTree>
      <p:nvGrpSpPr>
        <p:cNvPr id="1" name="Shape 57"/>
        <p:cNvGrpSpPr/>
        <p:nvPr/>
      </p:nvGrpSpPr>
      <p:grpSpPr>
        <a:xfrm>
          <a:off x="0" y="0"/>
          <a:ext cx="0" cy="0"/>
          <a:chOff x="0" y="0"/>
          <a:chExt cx="0" cy="0"/>
        </a:xfrm>
      </p:grpSpPr>
      <p:sp>
        <p:nvSpPr>
          <p:cNvPr id="58" name="Google Shape;58;p19"/>
          <p:cNvSpPr txBox="1">
            <a:spLocks noGrp="1"/>
          </p:cNvSpPr>
          <p:nvPr>
            <p:ph type="title"/>
          </p:nvPr>
        </p:nvSpPr>
        <p:spPr>
          <a:xfrm>
            <a:off x="643474" y="1378435"/>
            <a:ext cx="10969943" cy="102979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9"/>
          <p:cNvSpPr txBox="1">
            <a:spLocks noGrp="1"/>
          </p:cNvSpPr>
          <p:nvPr>
            <p:ph type="body" idx="1"/>
          </p:nvPr>
        </p:nvSpPr>
        <p:spPr>
          <a:xfrm>
            <a:off x="643474" y="2590800"/>
            <a:ext cx="5383398" cy="3581397"/>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rgbClr val="485B71"/>
              </a:buClr>
              <a:buSzPts val="2800"/>
              <a:buChar char="•"/>
              <a:defRPr sz="2800">
                <a:solidFill>
                  <a:srgbClr val="485B71"/>
                </a:solidFill>
              </a:defRPr>
            </a:lvl1pPr>
            <a:lvl2pPr marL="914400" lvl="1" indent="-381000" algn="l">
              <a:lnSpc>
                <a:spcPct val="100000"/>
              </a:lnSpc>
              <a:spcBef>
                <a:spcPts val="480"/>
              </a:spcBef>
              <a:spcAft>
                <a:spcPts val="0"/>
              </a:spcAft>
              <a:buClr>
                <a:srgbClr val="485B71"/>
              </a:buClr>
              <a:buSzPts val="2400"/>
              <a:buChar char="–"/>
              <a:defRPr sz="2400">
                <a:solidFill>
                  <a:srgbClr val="485B71"/>
                </a:solidFill>
              </a:defRPr>
            </a:lvl2pPr>
            <a:lvl3pPr marL="1371600" lvl="2" indent="-355600" algn="l">
              <a:lnSpc>
                <a:spcPct val="100000"/>
              </a:lnSpc>
              <a:spcBef>
                <a:spcPts val="400"/>
              </a:spcBef>
              <a:spcAft>
                <a:spcPts val="0"/>
              </a:spcAft>
              <a:buClr>
                <a:srgbClr val="485B71"/>
              </a:buClr>
              <a:buSzPts val="2000"/>
              <a:buChar char="•"/>
              <a:defRPr sz="2000">
                <a:solidFill>
                  <a:srgbClr val="485B71"/>
                </a:solidFill>
              </a:defRPr>
            </a:lvl3pPr>
            <a:lvl4pPr marL="1828800" lvl="3" indent="-342900" algn="l">
              <a:lnSpc>
                <a:spcPct val="100000"/>
              </a:lnSpc>
              <a:spcBef>
                <a:spcPts val="360"/>
              </a:spcBef>
              <a:spcAft>
                <a:spcPts val="0"/>
              </a:spcAft>
              <a:buClr>
                <a:srgbClr val="485B71"/>
              </a:buClr>
              <a:buSzPts val="1800"/>
              <a:buChar char="–"/>
              <a:defRPr sz="1800">
                <a:solidFill>
                  <a:srgbClr val="485B71"/>
                </a:solidFill>
              </a:defRPr>
            </a:lvl4pPr>
            <a:lvl5pPr marL="2286000" lvl="4" indent="-342900" algn="l">
              <a:lnSpc>
                <a:spcPct val="100000"/>
              </a:lnSpc>
              <a:spcBef>
                <a:spcPts val="360"/>
              </a:spcBef>
              <a:spcAft>
                <a:spcPts val="0"/>
              </a:spcAft>
              <a:buClr>
                <a:srgbClr val="485B71"/>
              </a:buClr>
              <a:buSzPts val="1800"/>
              <a:buChar char="»"/>
              <a:defRPr sz="1800">
                <a:solidFill>
                  <a:srgbClr val="485B71"/>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60" name="Google Shape;60;p19"/>
          <p:cNvSpPr txBox="1">
            <a:spLocks noGrp="1"/>
          </p:cNvSpPr>
          <p:nvPr>
            <p:ph type="body" idx="2"/>
          </p:nvPr>
        </p:nvSpPr>
        <p:spPr>
          <a:xfrm>
            <a:off x="6230019" y="2590800"/>
            <a:ext cx="5383398" cy="3581397"/>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rgbClr val="485B71"/>
              </a:buClr>
              <a:buSzPts val="2800"/>
              <a:buChar char="•"/>
              <a:defRPr sz="2800">
                <a:solidFill>
                  <a:srgbClr val="485B71"/>
                </a:solidFill>
              </a:defRPr>
            </a:lvl1pPr>
            <a:lvl2pPr marL="914400" lvl="1" indent="-381000" algn="l">
              <a:lnSpc>
                <a:spcPct val="100000"/>
              </a:lnSpc>
              <a:spcBef>
                <a:spcPts val="480"/>
              </a:spcBef>
              <a:spcAft>
                <a:spcPts val="0"/>
              </a:spcAft>
              <a:buClr>
                <a:srgbClr val="485B71"/>
              </a:buClr>
              <a:buSzPts val="2400"/>
              <a:buChar char="–"/>
              <a:defRPr sz="2400">
                <a:solidFill>
                  <a:srgbClr val="485B71"/>
                </a:solidFill>
              </a:defRPr>
            </a:lvl2pPr>
            <a:lvl3pPr marL="1371600" lvl="2" indent="-355600" algn="l">
              <a:lnSpc>
                <a:spcPct val="100000"/>
              </a:lnSpc>
              <a:spcBef>
                <a:spcPts val="400"/>
              </a:spcBef>
              <a:spcAft>
                <a:spcPts val="0"/>
              </a:spcAft>
              <a:buClr>
                <a:srgbClr val="485B71"/>
              </a:buClr>
              <a:buSzPts val="2000"/>
              <a:buChar char="•"/>
              <a:defRPr sz="2000">
                <a:solidFill>
                  <a:srgbClr val="485B71"/>
                </a:solidFill>
              </a:defRPr>
            </a:lvl3pPr>
            <a:lvl4pPr marL="1828800" lvl="3" indent="-342900" algn="l">
              <a:lnSpc>
                <a:spcPct val="100000"/>
              </a:lnSpc>
              <a:spcBef>
                <a:spcPts val="360"/>
              </a:spcBef>
              <a:spcAft>
                <a:spcPts val="0"/>
              </a:spcAft>
              <a:buClr>
                <a:srgbClr val="485B71"/>
              </a:buClr>
              <a:buSzPts val="1800"/>
              <a:buChar char="–"/>
              <a:defRPr sz="1800">
                <a:solidFill>
                  <a:srgbClr val="485B71"/>
                </a:solidFill>
              </a:defRPr>
            </a:lvl4pPr>
            <a:lvl5pPr marL="2286000" lvl="4" indent="-342900" algn="l">
              <a:lnSpc>
                <a:spcPct val="100000"/>
              </a:lnSpc>
              <a:spcBef>
                <a:spcPts val="360"/>
              </a:spcBef>
              <a:spcAft>
                <a:spcPts val="0"/>
              </a:spcAft>
              <a:buClr>
                <a:srgbClr val="485B71"/>
              </a:buClr>
              <a:buSzPts val="1800"/>
              <a:buChar char="»"/>
              <a:defRPr sz="1800">
                <a:solidFill>
                  <a:srgbClr val="485B71"/>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61" name="Google Shape;61;p19"/>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2" name="Google Shape;62;p19"/>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3"/>
        <p:cNvGrpSpPr/>
        <p:nvPr/>
      </p:nvGrpSpPr>
      <p:grpSpPr>
        <a:xfrm>
          <a:off x="0" y="0"/>
          <a:ext cx="0" cy="0"/>
          <a:chOff x="0" y="0"/>
          <a:chExt cx="0" cy="0"/>
        </a:xfrm>
      </p:grpSpPr>
      <p:sp>
        <p:nvSpPr>
          <p:cNvPr id="64" name="Google Shape;64;p22"/>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2"/>
          <p:cNvSpPr txBox="1">
            <a:spLocks noGrp="1"/>
          </p:cNvSpPr>
          <p:nvPr>
            <p:ph type="body" idx="1"/>
          </p:nvPr>
        </p:nvSpPr>
        <p:spPr>
          <a:xfrm>
            <a:off x="609441"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rgbClr val="485B71"/>
              </a:buClr>
              <a:buSzPts val="2800"/>
              <a:buChar char="•"/>
              <a:defRPr sz="2800">
                <a:solidFill>
                  <a:srgbClr val="485B71"/>
                </a:solidFill>
              </a:defRPr>
            </a:lvl1pPr>
            <a:lvl2pPr marL="914400" lvl="1" indent="-381000" algn="l">
              <a:lnSpc>
                <a:spcPct val="100000"/>
              </a:lnSpc>
              <a:spcBef>
                <a:spcPts val="480"/>
              </a:spcBef>
              <a:spcAft>
                <a:spcPts val="0"/>
              </a:spcAft>
              <a:buClr>
                <a:srgbClr val="485B71"/>
              </a:buClr>
              <a:buSzPts val="2400"/>
              <a:buChar char="–"/>
              <a:defRPr sz="2400">
                <a:solidFill>
                  <a:srgbClr val="485B71"/>
                </a:solidFill>
              </a:defRPr>
            </a:lvl2pPr>
            <a:lvl3pPr marL="1371600" lvl="2" indent="-355600" algn="l">
              <a:lnSpc>
                <a:spcPct val="100000"/>
              </a:lnSpc>
              <a:spcBef>
                <a:spcPts val="400"/>
              </a:spcBef>
              <a:spcAft>
                <a:spcPts val="0"/>
              </a:spcAft>
              <a:buClr>
                <a:srgbClr val="485B71"/>
              </a:buClr>
              <a:buSzPts val="2000"/>
              <a:buChar char="•"/>
              <a:defRPr sz="2000">
                <a:solidFill>
                  <a:srgbClr val="485B71"/>
                </a:solidFill>
              </a:defRPr>
            </a:lvl3pPr>
            <a:lvl4pPr marL="1828800" lvl="3" indent="-342900" algn="l">
              <a:lnSpc>
                <a:spcPct val="100000"/>
              </a:lnSpc>
              <a:spcBef>
                <a:spcPts val="360"/>
              </a:spcBef>
              <a:spcAft>
                <a:spcPts val="0"/>
              </a:spcAft>
              <a:buClr>
                <a:srgbClr val="485B71"/>
              </a:buClr>
              <a:buSzPts val="1800"/>
              <a:buChar char="–"/>
              <a:defRPr sz="1800">
                <a:solidFill>
                  <a:srgbClr val="485B71"/>
                </a:solidFill>
              </a:defRPr>
            </a:lvl4pPr>
            <a:lvl5pPr marL="2286000" lvl="4" indent="-342900" algn="l">
              <a:lnSpc>
                <a:spcPct val="100000"/>
              </a:lnSpc>
              <a:spcBef>
                <a:spcPts val="360"/>
              </a:spcBef>
              <a:spcAft>
                <a:spcPts val="0"/>
              </a:spcAft>
              <a:buClr>
                <a:srgbClr val="485B71"/>
              </a:buClr>
              <a:buSzPts val="1800"/>
              <a:buChar char="»"/>
              <a:defRPr sz="1800">
                <a:solidFill>
                  <a:srgbClr val="485B71"/>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66" name="Google Shape;66;p22"/>
          <p:cNvSpPr txBox="1">
            <a:spLocks noGrp="1"/>
          </p:cNvSpPr>
          <p:nvPr>
            <p:ph type="body" idx="2"/>
          </p:nvPr>
        </p:nvSpPr>
        <p:spPr>
          <a:xfrm>
            <a:off x="6195986"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rgbClr val="485B71"/>
              </a:buClr>
              <a:buSzPts val="2800"/>
              <a:buChar char="•"/>
              <a:defRPr sz="2800">
                <a:solidFill>
                  <a:srgbClr val="485B71"/>
                </a:solidFill>
              </a:defRPr>
            </a:lvl1pPr>
            <a:lvl2pPr marL="914400" lvl="1" indent="-381000" algn="l">
              <a:lnSpc>
                <a:spcPct val="100000"/>
              </a:lnSpc>
              <a:spcBef>
                <a:spcPts val="480"/>
              </a:spcBef>
              <a:spcAft>
                <a:spcPts val="0"/>
              </a:spcAft>
              <a:buClr>
                <a:srgbClr val="485B71"/>
              </a:buClr>
              <a:buSzPts val="2400"/>
              <a:buChar char="–"/>
              <a:defRPr sz="2400">
                <a:solidFill>
                  <a:srgbClr val="485B71"/>
                </a:solidFill>
              </a:defRPr>
            </a:lvl2pPr>
            <a:lvl3pPr marL="1371600" lvl="2" indent="-355600" algn="l">
              <a:lnSpc>
                <a:spcPct val="100000"/>
              </a:lnSpc>
              <a:spcBef>
                <a:spcPts val="400"/>
              </a:spcBef>
              <a:spcAft>
                <a:spcPts val="0"/>
              </a:spcAft>
              <a:buClr>
                <a:srgbClr val="485B71"/>
              </a:buClr>
              <a:buSzPts val="2000"/>
              <a:buChar char="•"/>
              <a:defRPr sz="2000">
                <a:solidFill>
                  <a:srgbClr val="485B71"/>
                </a:solidFill>
              </a:defRPr>
            </a:lvl3pPr>
            <a:lvl4pPr marL="1828800" lvl="3" indent="-342900" algn="l">
              <a:lnSpc>
                <a:spcPct val="100000"/>
              </a:lnSpc>
              <a:spcBef>
                <a:spcPts val="360"/>
              </a:spcBef>
              <a:spcAft>
                <a:spcPts val="0"/>
              </a:spcAft>
              <a:buClr>
                <a:srgbClr val="485B71"/>
              </a:buClr>
              <a:buSzPts val="1800"/>
              <a:buChar char="–"/>
              <a:defRPr sz="1800">
                <a:solidFill>
                  <a:srgbClr val="485B71"/>
                </a:solidFill>
              </a:defRPr>
            </a:lvl4pPr>
            <a:lvl5pPr marL="2286000" lvl="4" indent="-342900" algn="l">
              <a:lnSpc>
                <a:spcPct val="100000"/>
              </a:lnSpc>
              <a:spcBef>
                <a:spcPts val="360"/>
              </a:spcBef>
              <a:spcAft>
                <a:spcPts val="0"/>
              </a:spcAft>
              <a:buClr>
                <a:srgbClr val="485B71"/>
              </a:buClr>
              <a:buSzPts val="1800"/>
              <a:buChar char="»"/>
              <a:defRPr sz="1800">
                <a:solidFill>
                  <a:srgbClr val="485B71"/>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pic>
        <p:nvPicPr>
          <p:cNvPr id="67" name="Google Shape;67;p22"/>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6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 Conference Logo">
  <p:cSld name="Title and Content - Conference Logo">
    <p:spTree>
      <p:nvGrpSpPr>
        <p:cNvPr id="1" name="Shape 13"/>
        <p:cNvGrpSpPr/>
        <p:nvPr/>
      </p:nvGrpSpPr>
      <p:grpSpPr>
        <a:xfrm>
          <a:off x="0" y="0"/>
          <a:ext cx="0" cy="0"/>
          <a:chOff x="0" y="0"/>
          <a:chExt cx="0" cy="0"/>
        </a:xfrm>
      </p:grpSpPr>
      <p:sp>
        <p:nvSpPr>
          <p:cNvPr id="14" name="Google Shape;14;p21"/>
          <p:cNvSpPr/>
          <p:nvPr/>
        </p:nvSpPr>
        <p:spPr>
          <a:xfrm>
            <a:off x="0" y="0"/>
            <a:ext cx="4114800" cy="6858000"/>
          </a:xfrm>
          <a:prstGeom prst="rect">
            <a:avLst/>
          </a:prstGeom>
          <a:gradFill>
            <a:gsLst>
              <a:gs pos="0">
                <a:srgbClr val="FFFFFF"/>
              </a:gs>
              <a:gs pos="25000">
                <a:srgbClr val="FFFFFF"/>
              </a:gs>
              <a:gs pos="70000">
                <a:srgbClr val="FFFFFF"/>
              </a:gs>
              <a:gs pos="100000">
                <a:srgbClr val="FFFFF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 name="Google Shape;15;p21"/>
          <p:cNvSpPr txBox="1">
            <a:spLocks noGrp="1"/>
          </p:cNvSpPr>
          <p:nvPr>
            <p:ph type="title"/>
          </p:nvPr>
        </p:nvSpPr>
        <p:spPr>
          <a:xfrm>
            <a:off x="4265612" y="274638"/>
            <a:ext cx="7313772"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1"/>
          <p:cNvSpPr txBox="1">
            <a:spLocks noGrp="1"/>
          </p:cNvSpPr>
          <p:nvPr>
            <p:ph type="body" idx="1"/>
          </p:nvPr>
        </p:nvSpPr>
        <p:spPr>
          <a:xfrm>
            <a:off x="4265612" y="1600203"/>
            <a:ext cx="7313772" cy="4983159"/>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rgbClr val="485B71"/>
              </a:buClr>
              <a:buSzPts val="3200"/>
              <a:buChar char="•"/>
              <a:defRPr>
                <a:solidFill>
                  <a:srgbClr val="485B71"/>
                </a:solidFill>
              </a:defRPr>
            </a:lvl1pPr>
            <a:lvl2pPr marL="914400" lvl="1" indent="-406400" algn="l">
              <a:lnSpc>
                <a:spcPct val="100000"/>
              </a:lnSpc>
              <a:spcBef>
                <a:spcPts val="560"/>
              </a:spcBef>
              <a:spcAft>
                <a:spcPts val="0"/>
              </a:spcAft>
              <a:buClr>
                <a:srgbClr val="485B71"/>
              </a:buClr>
              <a:buSzPts val="2800"/>
              <a:buChar char="–"/>
              <a:defRPr>
                <a:solidFill>
                  <a:srgbClr val="485B71"/>
                </a:solidFill>
              </a:defRPr>
            </a:lvl2pPr>
            <a:lvl3pPr marL="1371600" lvl="2" indent="-381000" algn="l">
              <a:lnSpc>
                <a:spcPct val="100000"/>
              </a:lnSpc>
              <a:spcBef>
                <a:spcPts val="480"/>
              </a:spcBef>
              <a:spcAft>
                <a:spcPts val="0"/>
              </a:spcAft>
              <a:buClr>
                <a:srgbClr val="485B71"/>
              </a:buClr>
              <a:buSzPts val="2400"/>
              <a:buChar char="•"/>
              <a:defRPr>
                <a:solidFill>
                  <a:srgbClr val="485B71"/>
                </a:solidFill>
              </a:defRPr>
            </a:lvl3pPr>
            <a:lvl4pPr marL="1828800" lvl="3" indent="-355600" algn="l">
              <a:lnSpc>
                <a:spcPct val="100000"/>
              </a:lnSpc>
              <a:spcBef>
                <a:spcPts val="400"/>
              </a:spcBef>
              <a:spcAft>
                <a:spcPts val="0"/>
              </a:spcAft>
              <a:buClr>
                <a:srgbClr val="485B71"/>
              </a:buClr>
              <a:buSzPts val="2000"/>
              <a:buChar char="–"/>
              <a:defRPr>
                <a:solidFill>
                  <a:srgbClr val="485B71"/>
                </a:solidFill>
              </a:defRPr>
            </a:lvl4pPr>
            <a:lvl5pPr marL="2286000" lvl="4" indent="-355600" algn="l">
              <a:lnSpc>
                <a:spcPct val="100000"/>
              </a:lnSpc>
              <a:spcBef>
                <a:spcPts val="400"/>
              </a:spcBef>
              <a:spcAft>
                <a:spcPts val="0"/>
              </a:spcAft>
              <a:buClr>
                <a:srgbClr val="485B71"/>
              </a:buClr>
              <a:buSzPts val="2000"/>
              <a:buChar char="»"/>
              <a:defRPr>
                <a:solidFill>
                  <a:srgbClr val="485B7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7" name="Google Shape;17;p21" descr="A blue oval with black text&#10;&#10;AI-generated content may be incorrect."/>
          <p:cNvPicPr preferRelativeResize="0"/>
          <p:nvPr/>
        </p:nvPicPr>
        <p:blipFill rotWithShape="1">
          <a:blip r:embed="rId2">
            <a:alphaModFix/>
          </a:blip>
          <a:srcRect/>
          <a:stretch/>
        </p:blipFill>
        <p:spPr>
          <a:xfrm>
            <a:off x="301897" y="282658"/>
            <a:ext cx="836748" cy="320405"/>
          </a:xfrm>
          <a:prstGeom prst="rect">
            <a:avLst/>
          </a:prstGeom>
          <a:noFill/>
          <a:ln>
            <a:noFill/>
          </a:ln>
        </p:spPr>
      </p:pic>
      <p:pic>
        <p:nvPicPr>
          <p:cNvPr id="18" name="Google Shape;18;p21"/>
          <p:cNvPicPr preferRelativeResize="0"/>
          <p:nvPr/>
        </p:nvPicPr>
        <p:blipFill rotWithShape="1">
          <a:blip r:embed="rId3">
            <a:alphaModFix/>
          </a:blip>
          <a:srcRect/>
          <a:stretch/>
        </p:blipFill>
        <p:spPr>
          <a:xfrm>
            <a:off x="148166" y="1295135"/>
            <a:ext cx="3810265" cy="3810265"/>
          </a:xfrm>
          <a:prstGeom prst="rect">
            <a:avLst/>
          </a:prstGeom>
          <a:noFill/>
          <a:ln>
            <a:noFill/>
          </a:ln>
        </p:spPr>
      </p:pic>
      <p:cxnSp>
        <p:nvCxnSpPr>
          <p:cNvPr id="19" name="Google Shape;19;p21"/>
          <p:cNvCxnSpPr/>
          <p:nvPr/>
        </p:nvCxnSpPr>
        <p:spPr>
          <a:xfrm>
            <a:off x="4113212" y="0"/>
            <a:ext cx="0" cy="6858000"/>
          </a:xfrm>
          <a:prstGeom prst="straightConnector1">
            <a:avLst/>
          </a:prstGeom>
          <a:noFill/>
          <a:ln w="9525" cap="flat" cmpd="sng">
            <a:solidFill>
              <a:srgbClr val="A5A5A5"/>
            </a:solidFill>
            <a:prstDash val="solid"/>
            <a:round/>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16"/>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6"/>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rgbClr val="485B71"/>
              </a:buClr>
              <a:buSzPts val="3200"/>
              <a:buChar char="•"/>
              <a:defRPr>
                <a:solidFill>
                  <a:srgbClr val="485B71"/>
                </a:solidFill>
              </a:defRPr>
            </a:lvl1pPr>
            <a:lvl2pPr marL="914400" lvl="1" indent="-406400" algn="l">
              <a:lnSpc>
                <a:spcPct val="100000"/>
              </a:lnSpc>
              <a:spcBef>
                <a:spcPts val="560"/>
              </a:spcBef>
              <a:spcAft>
                <a:spcPts val="0"/>
              </a:spcAft>
              <a:buClr>
                <a:srgbClr val="485B71"/>
              </a:buClr>
              <a:buSzPts val="2800"/>
              <a:buChar char="–"/>
              <a:defRPr>
                <a:solidFill>
                  <a:srgbClr val="485B71"/>
                </a:solidFill>
              </a:defRPr>
            </a:lvl2pPr>
            <a:lvl3pPr marL="1371600" lvl="2" indent="-381000" algn="l">
              <a:lnSpc>
                <a:spcPct val="100000"/>
              </a:lnSpc>
              <a:spcBef>
                <a:spcPts val="480"/>
              </a:spcBef>
              <a:spcAft>
                <a:spcPts val="0"/>
              </a:spcAft>
              <a:buClr>
                <a:srgbClr val="485B71"/>
              </a:buClr>
              <a:buSzPts val="2400"/>
              <a:buChar char="•"/>
              <a:defRPr>
                <a:solidFill>
                  <a:srgbClr val="485B71"/>
                </a:solidFill>
              </a:defRPr>
            </a:lvl3pPr>
            <a:lvl4pPr marL="1828800" lvl="3" indent="-355600" algn="l">
              <a:lnSpc>
                <a:spcPct val="100000"/>
              </a:lnSpc>
              <a:spcBef>
                <a:spcPts val="400"/>
              </a:spcBef>
              <a:spcAft>
                <a:spcPts val="0"/>
              </a:spcAft>
              <a:buClr>
                <a:srgbClr val="485B71"/>
              </a:buClr>
              <a:buSzPts val="2000"/>
              <a:buChar char="–"/>
              <a:defRPr>
                <a:solidFill>
                  <a:srgbClr val="485B71"/>
                </a:solidFill>
              </a:defRPr>
            </a:lvl4pPr>
            <a:lvl5pPr marL="2286000" lvl="4" indent="-355600" algn="l">
              <a:lnSpc>
                <a:spcPct val="100000"/>
              </a:lnSpc>
              <a:spcBef>
                <a:spcPts val="400"/>
              </a:spcBef>
              <a:spcAft>
                <a:spcPts val="0"/>
              </a:spcAft>
              <a:buClr>
                <a:srgbClr val="485B71"/>
              </a:buClr>
              <a:buSzPts val="2000"/>
              <a:buChar char="»"/>
              <a:defRPr>
                <a:solidFill>
                  <a:srgbClr val="485B7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3" name="Google Shape;23;p16"/>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gs Header">
  <p:cSld name="Cogs Header">
    <p:spTree>
      <p:nvGrpSpPr>
        <p:cNvPr id="1" name="Shape 24"/>
        <p:cNvGrpSpPr/>
        <p:nvPr/>
      </p:nvGrpSpPr>
      <p:grpSpPr>
        <a:xfrm>
          <a:off x="0" y="0"/>
          <a:ext cx="0" cy="0"/>
          <a:chOff x="0" y="0"/>
          <a:chExt cx="0" cy="0"/>
        </a:xfrm>
      </p:grpSpPr>
      <p:sp>
        <p:nvSpPr>
          <p:cNvPr id="25" name="Google Shape;25;p18"/>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rgbClr val="485B71"/>
              </a:buClr>
              <a:buSzPts val="3200"/>
              <a:buChar char="•"/>
              <a:defRPr>
                <a:solidFill>
                  <a:srgbClr val="485B71"/>
                </a:solidFill>
              </a:defRPr>
            </a:lvl1pPr>
            <a:lvl2pPr marL="914400" lvl="1" indent="-406400" algn="l">
              <a:lnSpc>
                <a:spcPct val="100000"/>
              </a:lnSpc>
              <a:spcBef>
                <a:spcPts val="560"/>
              </a:spcBef>
              <a:spcAft>
                <a:spcPts val="0"/>
              </a:spcAft>
              <a:buClr>
                <a:srgbClr val="485B71"/>
              </a:buClr>
              <a:buSzPts val="2800"/>
              <a:buChar char="–"/>
              <a:defRPr>
                <a:solidFill>
                  <a:srgbClr val="485B71"/>
                </a:solidFill>
              </a:defRPr>
            </a:lvl2pPr>
            <a:lvl3pPr marL="1371600" lvl="2" indent="-381000" algn="l">
              <a:lnSpc>
                <a:spcPct val="100000"/>
              </a:lnSpc>
              <a:spcBef>
                <a:spcPts val="480"/>
              </a:spcBef>
              <a:spcAft>
                <a:spcPts val="0"/>
              </a:spcAft>
              <a:buClr>
                <a:srgbClr val="485B71"/>
              </a:buClr>
              <a:buSzPts val="2400"/>
              <a:buChar char="•"/>
              <a:defRPr>
                <a:solidFill>
                  <a:srgbClr val="485B71"/>
                </a:solidFill>
              </a:defRPr>
            </a:lvl3pPr>
            <a:lvl4pPr marL="1828800" lvl="3" indent="-355600" algn="l">
              <a:lnSpc>
                <a:spcPct val="100000"/>
              </a:lnSpc>
              <a:spcBef>
                <a:spcPts val="400"/>
              </a:spcBef>
              <a:spcAft>
                <a:spcPts val="0"/>
              </a:spcAft>
              <a:buClr>
                <a:srgbClr val="485B71"/>
              </a:buClr>
              <a:buSzPts val="2000"/>
              <a:buChar char="–"/>
              <a:defRPr>
                <a:solidFill>
                  <a:srgbClr val="485B71"/>
                </a:solidFill>
              </a:defRPr>
            </a:lvl4pPr>
            <a:lvl5pPr marL="2286000" lvl="4" indent="-355600" algn="l">
              <a:lnSpc>
                <a:spcPct val="100000"/>
              </a:lnSpc>
              <a:spcBef>
                <a:spcPts val="400"/>
              </a:spcBef>
              <a:spcAft>
                <a:spcPts val="0"/>
              </a:spcAft>
              <a:buClr>
                <a:srgbClr val="485B71"/>
              </a:buClr>
              <a:buSzPts val="2000"/>
              <a:buChar char="»"/>
              <a:defRPr>
                <a:solidFill>
                  <a:srgbClr val="485B7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 name="Google Shape;26;p18"/>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7" name="Google Shape;27;p18"/>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 Kairos Logo">
  <p:cSld name="Title and Content - Kairos Logo">
    <p:spTree>
      <p:nvGrpSpPr>
        <p:cNvPr id="1" name="Shape 28"/>
        <p:cNvGrpSpPr/>
        <p:nvPr/>
      </p:nvGrpSpPr>
      <p:grpSpPr>
        <a:xfrm>
          <a:off x="0" y="0"/>
          <a:ext cx="0" cy="0"/>
          <a:chOff x="0" y="0"/>
          <a:chExt cx="0" cy="0"/>
        </a:xfrm>
      </p:grpSpPr>
      <p:sp>
        <p:nvSpPr>
          <p:cNvPr id="29" name="Google Shape;29;p17"/>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7"/>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rgbClr val="485B71"/>
              </a:buClr>
              <a:buSzPts val="3200"/>
              <a:buChar char="•"/>
              <a:defRPr>
                <a:solidFill>
                  <a:srgbClr val="485B71"/>
                </a:solidFill>
              </a:defRPr>
            </a:lvl1pPr>
            <a:lvl2pPr marL="914400" lvl="1" indent="-406400" algn="l">
              <a:lnSpc>
                <a:spcPct val="100000"/>
              </a:lnSpc>
              <a:spcBef>
                <a:spcPts val="560"/>
              </a:spcBef>
              <a:spcAft>
                <a:spcPts val="0"/>
              </a:spcAft>
              <a:buClr>
                <a:srgbClr val="485B71"/>
              </a:buClr>
              <a:buSzPts val="2800"/>
              <a:buChar char="–"/>
              <a:defRPr>
                <a:solidFill>
                  <a:srgbClr val="485B71"/>
                </a:solidFill>
              </a:defRPr>
            </a:lvl2pPr>
            <a:lvl3pPr marL="1371600" lvl="2" indent="-381000" algn="l">
              <a:lnSpc>
                <a:spcPct val="100000"/>
              </a:lnSpc>
              <a:spcBef>
                <a:spcPts val="480"/>
              </a:spcBef>
              <a:spcAft>
                <a:spcPts val="0"/>
              </a:spcAft>
              <a:buClr>
                <a:srgbClr val="485B71"/>
              </a:buClr>
              <a:buSzPts val="2400"/>
              <a:buChar char="•"/>
              <a:defRPr>
                <a:solidFill>
                  <a:srgbClr val="485B71"/>
                </a:solidFill>
              </a:defRPr>
            </a:lvl3pPr>
            <a:lvl4pPr marL="1828800" lvl="3" indent="-355600" algn="l">
              <a:lnSpc>
                <a:spcPct val="100000"/>
              </a:lnSpc>
              <a:spcBef>
                <a:spcPts val="400"/>
              </a:spcBef>
              <a:spcAft>
                <a:spcPts val="0"/>
              </a:spcAft>
              <a:buClr>
                <a:srgbClr val="485B71"/>
              </a:buClr>
              <a:buSzPts val="2000"/>
              <a:buChar char="–"/>
              <a:defRPr>
                <a:solidFill>
                  <a:srgbClr val="485B71"/>
                </a:solidFill>
              </a:defRPr>
            </a:lvl4pPr>
            <a:lvl5pPr marL="2286000" lvl="4" indent="-355600" algn="l">
              <a:lnSpc>
                <a:spcPct val="100000"/>
              </a:lnSpc>
              <a:spcBef>
                <a:spcPts val="400"/>
              </a:spcBef>
              <a:spcAft>
                <a:spcPts val="0"/>
              </a:spcAft>
              <a:buClr>
                <a:srgbClr val="485B71"/>
              </a:buClr>
              <a:buSzPts val="2000"/>
              <a:buChar char="»"/>
              <a:defRPr>
                <a:solidFill>
                  <a:srgbClr val="485B7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1" name="Google Shape;31;p17"/>
          <p:cNvPicPr preferRelativeResize="0"/>
          <p:nvPr/>
        </p:nvPicPr>
        <p:blipFill rotWithShape="1">
          <a:blip r:embed="rId2">
            <a:alphaModFix/>
          </a:blip>
          <a:srcRect/>
          <a:stretch/>
        </p:blipFill>
        <p:spPr>
          <a:xfrm>
            <a:off x="609441" y="6310935"/>
            <a:ext cx="838200" cy="362465"/>
          </a:xfrm>
          <a:prstGeom prst="rect">
            <a:avLst/>
          </a:prstGeom>
          <a:noFill/>
          <a:ln>
            <a:noFill/>
          </a:ln>
        </p:spPr>
      </p:pic>
      <p:pic>
        <p:nvPicPr>
          <p:cNvPr id="32" name="Google Shape;32;p17"/>
          <p:cNvPicPr preferRelativeResize="0"/>
          <p:nvPr/>
        </p:nvPicPr>
        <p:blipFill rotWithShape="1">
          <a:blip r:embed="rId3">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23"/>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3"/>
          <p:cNvSpPr txBox="1">
            <a:spLocks noGrp="1"/>
          </p:cNvSpPr>
          <p:nvPr>
            <p:ph type="body" idx="1"/>
          </p:nvPr>
        </p:nvSpPr>
        <p:spPr>
          <a:xfrm>
            <a:off x="609441" y="1535113"/>
            <a:ext cx="5385514"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rgbClr val="485B71"/>
              </a:buClr>
              <a:buSzPts val="2400"/>
              <a:buNone/>
              <a:defRPr sz="2400" b="1">
                <a:solidFill>
                  <a:srgbClr val="485B71"/>
                </a:solidFill>
              </a:defRPr>
            </a:lvl1pPr>
            <a:lvl2pPr marL="914400" lvl="1" indent="-228600" algn="l">
              <a:lnSpc>
                <a:spcPct val="100000"/>
              </a:lnSpc>
              <a:spcBef>
                <a:spcPts val="400"/>
              </a:spcBef>
              <a:spcAft>
                <a:spcPts val="0"/>
              </a:spcAft>
              <a:buClr>
                <a:srgbClr val="485B71"/>
              </a:buClr>
              <a:buSzPts val="2000"/>
              <a:buNone/>
              <a:defRPr sz="2000" b="1"/>
            </a:lvl2pPr>
            <a:lvl3pPr marL="1371600" lvl="2" indent="-228600" algn="l">
              <a:lnSpc>
                <a:spcPct val="100000"/>
              </a:lnSpc>
              <a:spcBef>
                <a:spcPts val="360"/>
              </a:spcBef>
              <a:spcAft>
                <a:spcPts val="0"/>
              </a:spcAft>
              <a:buClr>
                <a:srgbClr val="485B71"/>
              </a:buClr>
              <a:buSzPts val="1800"/>
              <a:buNone/>
              <a:defRPr sz="1800" b="1"/>
            </a:lvl3pPr>
            <a:lvl4pPr marL="1828800" lvl="3" indent="-228600" algn="l">
              <a:lnSpc>
                <a:spcPct val="100000"/>
              </a:lnSpc>
              <a:spcBef>
                <a:spcPts val="320"/>
              </a:spcBef>
              <a:spcAft>
                <a:spcPts val="0"/>
              </a:spcAft>
              <a:buClr>
                <a:srgbClr val="485B71"/>
              </a:buClr>
              <a:buSzPts val="1600"/>
              <a:buNone/>
              <a:defRPr sz="1600" b="1"/>
            </a:lvl4pPr>
            <a:lvl5pPr marL="2286000" lvl="4" indent="-228600" algn="l">
              <a:lnSpc>
                <a:spcPct val="100000"/>
              </a:lnSpc>
              <a:spcBef>
                <a:spcPts val="320"/>
              </a:spcBef>
              <a:spcAft>
                <a:spcPts val="0"/>
              </a:spcAft>
              <a:buClr>
                <a:srgbClr val="485B7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6" name="Google Shape;36;p23"/>
          <p:cNvSpPr txBox="1">
            <a:spLocks noGrp="1"/>
          </p:cNvSpPr>
          <p:nvPr>
            <p:ph type="body" idx="2"/>
          </p:nvPr>
        </p:nvSpPr>
        <p:spPr>
          <a:xfrm>
            <a:off x="609441" y="2174875"/>
            <a:ext cx="5385514" cy="3768725"/>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rgbClr val="485B71"/>
              </a:buClr>
              <a:buSzPts val="2400"/>
              <a:buChar char="•"/>
              <a:defRPr sz="2400">
                <a:solidFill>
                  <a:srgbClr val="485B71"/>
                </a:solidFill>
              </a:defRPr>
            </a:lvl1pPr>
            <a:lvl2pPr marL="914400" lvl="1" indent="-355600" algn="l">
              <a:lnSpc>
                <a:spcPct val="100000"/>
              </a:lnSpc>
              <a:spcBef>
                <a:spcPts val="400"/>
              </a:spcBef>
              <a:spcAft>
                <a:spcPts val="0"/>
              </a:spcAft>
              <a:buClr>
                <a:srgbClr val="485B71"/>
              </a:buClr>
              <a:buSzPts val="2000"/>
              <a:buChar char="–"/>
              <a:defRPr sz="2000">
                <a:solidFill>
                  <a:srgbClr val="485B71"/>
                </a:solidFill>
              </a:defRPr>
            </a:lvl2pPr>
            <a:lvl3pPr marL="1371600" lvl="2" indent="-342900" algn="l">
              <a:lnSpc>
                <a:spcPct val="100000"/>
              </a:lnSpc>
              <a:spcBef>
                <a:spcPts val="360"/>
              </a:spcBef>
              <a:spcAft>
                <a:spcPts val="0"/>
              </a:spcAft>
              <a:buClr>
                <a:srgbClr val="485B71"/>
              </a:buClr>
              <a:buSzPts val="1800"/>
              <a:buChar char="•"/>
              <a:defRPr sz="1800">
                <a:solidFill>
                  <a:srgbClr val="485B71"/>
                </a:solidFill>
              </a:defRPr>
            </a:lvl3pPr>
            <a:lvl4pPr marL="1828800" lvl="3" indent="-330200" algn="l">
              <a:lnSpc>
                <a:spcPct val="100000"/>
              </a:lnSpc>
              <a:spcBef>
                <a:spcPts val="320"/>
              </a:spcBef>
              <a:spcAft>
                <a:spcPts val="0"/>
              </a:spcAft>
              <a:buClr>
                <a:srgbClr val="485B71"/>
              </a:buClr>
              <a:buSzPts val="1600"/>
              <a:buChar char="–"/>
              <a:defRPr sz="1600">
                <a:solidFill>
                  <a:srgbClr val="485B71"/>
                </a:solidFill>
              </a:defRPr>
            </a:lvl4pPr>
            <a:lvl5pPr marL="2286000" lvl="4" indent="-330200" algn="l">
              <a:lnSpc>
                <a:spcPct val="100000"/>
              </a:lnSpc>
              <a:spcBef>
                <a:spcPts val="320"/>
              </a:spcBef>
              <a:spcAft>
                <a:spcPts val="0"/>
              </a:spcAft>
              <a:buClr>
                <a:srgbClr val="485B71"/>
              </a:buClr>
              <a:buSzPts val="1600"/>
              <a:buChar char="»"/>
              <a:defRPr sz="1600">
                <a:solidFill>
                  <a:srgbClr val="485B71"/>
                </a:solidFill>
              </a:defRPr>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37" name="Google Shape;37;p23"/>
          <p:cNvSpPr txBox="1">
            <a:spLocks noGrp="1"/>
          </p:cNvSpPr>
          <p:nvPr>
            <p:ph type="body" idx="3"/>
          </p:nvPr>
        </p:nvSpPr>
        <p:spPr>
          <a:xfrm>
            <a:off x="6191754" y="1535113"/>
            <a:ext cx="5387630"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rgbClr val="485B71"/>
              </a:buClr>
              <a:buSzPts val="2400"/>
              <a:buNone/>
              <a:defRPr sz="2400" b="1">
                <a:solidFill>
                  <a:srgbClr val="485B71"/>
                </a:solidFill>
              </a:defRPr>
            </a:lvl1pPr>
            <a:lvl2pPr marL="914400" lvl="1" indent="-228600" algn="l">
              <a:lnSpc>
                <a:spcPct val="100000"/>
              </a:lnSpc>
              <a:spcBef>
                <a:spcPts val="400"/>
              </a:spcBef>
              <a:spcAft>
                <a:spcPts val="0"/>
              </a:spcAft>
              <a:buClr>
                <a:srgbClr val="485B71"/>
              </a:buClr>
              <a:buSzPts val="2000"/>
              <a:buNone/>
              <a:defRPr sz="2000" b="1"/>
            </a:lvl2pPr>
            <a:lvl3pPr marL="1371600" lvl="2" indent="-228600" algn="l">
              <a:lnSpc>
                <a:spcPct val="100000"/>
              </a:lnSpc>
              <a:spcBef>
                <a:spcPts val="360"/>
              </a:spcBef>
              <a:spcAft>
                <a:spcPts val="0"/>
              </a:spcAft>
              <a:buClr>
                <a:srgbClr val="485B71"/>
              </a:buClr>
              <a:buSzPts val="1800"/>
              <a:buNone/>
              <a:defRPr sz="1800" b="1"/>
            </a:lvl3pPr>
            <a:lvl4pPr marL="1828800" lvl="3" indent="-228600" algn="l">
              <a:lnSpc>
                <a:spcPct val="100000"/>
              </a:lnSpc>
              <a:spcBef>
                <a:spcPts val="320"/>
              </a:spcBef>
              <a:spcAft>
                <a:spcPts val="0"/>
              </a:spcAft>
              <a:buClr>
                <a:srgbClr val="485B71"/>
              </a:buClr>
              <a:buSzPts val="1600"/>
              <a:buNone/>
              <a:defRPr sz="1600" b="1"/>
            </a:lvl4pPr>
            <a:lvl5pPr marL="2286000" lvl="4" indent="-228600" algn="l">
              <a:lnSpc>
                <a:spcPct val="100000"/>
              </a:lnSpc>
              <a:spcBef>
                <a:spcPts val="320"/>
              </a:spcBef>
              <a:spcAft>
                <a:spcPts val="0"/>
              </a:spcAft>
              <a:buClr>
                <a:srgbClr val="485B7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8" name="Google Shape;38;p23"/>
          <p:cNvSpPr txBox="1">
            <a:spLocks noGrp="1"/>
          </p:cNvSpPr>
          <p:nvPr>
            <p:ph type="body" idx="4"/>
          </p:nvPr>
        </p:nvSpPr>
        <p:spPr>
          <a:xfrm>
            <a:off x="6191754" y="2174875"/>
            <a:ext cx="5387630" cy="3768725"/>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rgbClr val="485B71"/>
              </a:buClr>
              <a:buSzPts val="2400"/>
              <a:buChar char="•"/>
              <a:defRPr sz="2400">
                <a:solidFill>
                  <a:srgbClr val="485B71"/>
                </a:solidFill>
              </a:defRPr>
            </a:lvl1pPr>
            <a:lvl2pPr marL="914400" lvl="1" indent="-355600" algn="l">
              <a:lnSpc>
                <a:spcPct val="100000"/>
              </a:lnSpc>
              <a:spcBef>
                <a:spcPts val="400"/>
              </a:spcBef>
              <a:spcAft>
                <a:spcPts val="0"/>
              </a:spcAft>
              <a:buClr>
                <a:srgbClr val="485B71"/>
              </a:buClr>
              <a:buSzPts val="2000"/>
              <a:buChar char="–"/>
              <a:defRPr sz="2000">
                <a:solidFill>
                  <a:srgbClr val="485B71"/>
                </a:solidFill>
              </a:defRPr>
            </a:lvl2pPr>
            <a:lvl3pPr marL="1371600" lvl="2" indent="-342900" algn="l">
              <a:lnSpc>
                <a:spcPct val="100000"/>
              </a:lnSpc>
              <a:spcBef>
                <a:spcPts val="360"/>
              </a:spcBef>
              <a:spcAft>
                <a:spcPts val="0"/>
              </a:spcAft>
              <a:buClr>
                <a:srgbClr val="485B71"/>
              </a:buClr>
              <a:buSzPts val="1800"/>
              <a:buChar char="•"/>
              <a:defRPr sz="1800">
                <a:solidFill>
                  <a:srgbClr val="485B71"/>
                </a:solidFill>
              </a:defRPr>
            </a:lvl3pPr>
            <a:lvl4pPr marL="1828800" lvl="3" indent="-330200" algn="l">
              <a:lnSpc>
                <a:spcPct val="100000"/>
              </a:lnSpc>
              <a:spcBef>
                <a:spcPts val="320"/>
              </a:spcBef>
              <a:spcAft>
                <a:spcPts val="0"/>
              </a:spcAft>
              <a:buClr>
                <a:srgbClr val="485B71"/>
              </a:buClr>
              <a:buSzPts val="1600"/>
              <a:buChar char="–"/>
              <a:defRPr sz="1600">
                <a:solidFill>
                  <a:srgbClr val="485B71"/>
                </a:solidFill>
              </a:defRPr>
            </a:lvl4pPr>
            <a:lvl5pPr marL="2286000" lvl="4" indent="-330200" algn="l">
              <a:lnSpc>
                <a:spcPct val="100000"/>
              </a:lnSpc>
              <a:spcBef>
                <a:spcPts val="320"/>
              </a:spcBef>
              <a:spcAft>
                <a:spcPts val="0"/>
              </a:spcAft>
              <a:buClr>
                <a:srgbClr val="485B71"/>
              </a:buClr>
              <a:buSzPts val="1600"/>
              <a:buChar char="»"/>
              <a:defRPr sz="1600">
                <a:solidFill>
                  <a:srgbClr val="485B71"/>
                </a:solidFill>
              </a:defRPr>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pic>
        <p:nvPicPr>
          <p:cNvPr id="39" name="Google Shape;39;p23"/>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2" name="Google Shape;42;p24"/>
          <p:cNvPicPr preferRelativeResize="0"/>
          <p:nvPr/>
        </p:nvPicPr>
        <p:blipFill rotWithShape="1">
          <a:blip r:embed="rId2">
            <a:alphaModFix/>
          </a:blip>
          <a:srcRect/>
          <a:stretch/>
        </p:blipFill>
        <p:spPr>
          <a:xfrm>
            <a:off x="760412" y="6310935"/>
            <a:ext cx="838200" cy="362465"/>
          </a:xfrm>
          <a:prstGeom prst="rect">
            <a:avLst/>
          </a:prstGeom>
          <a:noFill/>
          <a:ln>
            <a:noFill/>
          </a:ln>
        </p:spPr>
      </p:pic>
      <p:pic>
        <p:nvPicPr>
          <p:cNvPr id="43" name="Google Shape;43;p24"/>
          <p:cNvPicPr preferRelativeResize="0"/>
          <p:nvPr/>
        </p:nvPicPr>
        <p:blipFill rotWithShape="1">
          <a:blip r:embed="rId3">
            <a:alphaModFix/>
          </a:blip>
          <a:srcRect/>
          <a:stretch/>
        </p:blipFill>
        <p:spPr>
          <a:xfrm>
            <a:off x="10133012" y="6096000"/>
            <a:ext cx="1524002" cy="54858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Slide with Logo">
  <p:cSld name="Blank Slide with Logo">
    <p:spTree>
      <p:nvGrpSpPr>
        <p:cNvPr id="1" name="Shape 44"/>
        <p:cNvGrpSpPr/>
        <p:nvPr/>
      </p:nvGrpSpPr>
      <p:grpSpPr>
        <a:xfrm>
          <a:off x="0" y="0"/>
          <a:ext cx="0" cy="0"/>
          <a:chOff x="0" y="0"/>
          <a:chExt cx="0" cy="0"/>
        </a:xfrm>
      </p:grpSpPr>
      <p:pic>
        <p:nvPicPr>
          <p:cNvPr id="45" name="Google Shape;45;p25"/>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Title Slide Kairos Logo">
  <p:cSld name="3_Title Slide Kairos Logo">
    <p:spTree>
      <p:nvGrpSpPr>
        <p:cNvPr id="1" name="Shape 46"/>
        <p:cNvGrpSpPr/>
        <p:nvPr/>
      </p:nvGrpSpPr>
      <p:grpSpPr>
        <a:xfrm>
          <a:off x="0" y="0"/>
          <a:ext cx="0" cy="0"/>
          <a:chOff x="0" y="0"/>
          <a:chExt cx="0" cy="0"/>
        </a:xfrm>
      </p:grpSpPr>
      <p:pic>
        <p:nvPicPr>
          <p:cNvPr id="47" name="Google Shape;47;p15" descr="A group of gears on a blue background&#10;&#10;Description automatically generated"/>
          <p:cNvPicPr preferRelativeResize="0"/>
          <p:nvPr/>
        </p:nvPicPr>
        <p:blipFill rotWithShape="1">
          <a:blip r:embed="rId2">
            <a:alphaModFix/>
          </a:blip>
          <a:srcRect t="13043"/>
          <a:stretch/>
        </p:blipFill>
        <p:spPr>
          <a:xfrm>
            <a:off x="0" y="0"/>
            <a:ext cx="4114800" cy="6858000"/>
          </a:xfrm>
          <a:prstGeom prst="rect">
            <a:avLst/>
          </a:prstGeom>
          <a:noFill/>
          <a:ln>
            <a:noFill/>
          </a:ln>
        </p:spPr>
      </p:pic>
      <p:sp>
        <p:nvSpPr>
          <p:cNvPr id="48" name="Google Shape;48;p15"/>
          <p:cNvSpPr txBox="1">
            <a:spLocks noGrp="1"/>
          </p:cNvSpPr>
          <p:nvPr>
            <p:ph type="ctrTitle"/>
          </p:nvPr>
        </p:nvSpPr>
        <p:spPr>
          <a:xfrm>
            <a:off x="5713412" y="1676400"/>
            <a:ext cx="5180251"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85B71"/>
              </a:buClr>
              <a:buSzPts val="4400"/>
              <a:buFont typeface="Calibri"/>
              <a:buNone/>
              <a:defRPr>
                <a:solidFill>
                  <a:srgbClr val="485B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5"/>
          <p:cNvSpPr txBox="1">
            <a:spLocks noGrp="1"/>
          </p:cNvSpPr>
          <p:nvPr>
            <p:ph type="subTitle" idx="1"/>
          </p:nvPr>
        </p:nvSpPr>
        <p:spPr>
          <a:xfrm>
            <a:off x="5713412" y="3432172"/>
            <a:ext cx="51816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50" name="Google Shape;50;p15" descr="A white logo with black background&#10;&#10;Description automatically generated"/>
          <p:cNvPicPr preferRelativeResize="0"/>
          <p:nvPr/>
        </p:nvPicPr>
        <p:blipFill rotWithShape="1">
          <a:blip r:embed="rId3">
            <a:alphaModFix/>
          </a:blip>
          <a:srcRect/>
          <a:stretch/>
        </p:blipFill>
        <p:spPr>
          <a:xfrm>
            <a:off x="241458" y="220980"/>
            <a:ext cx="957626" cy="365760"/>
          </a:xfrm>
          <a:prstGeom prst="rect">
            <a:avLst/>
          </a:prstGeom>
          <a:noFill/>
          <a:ln>
            <a:noFill/>
          </a:ln>
        </p:spPr>
      </p:pic>
      <p:sp>
        <p:nvSpPr>
          <p:cNvPr id="51" name="Google Shape;51;p15"/>
          <p:cNvSpPr/>
          <p:nvPr/>
        </p:nvSpPr>
        <p:spPr>
          <a:xfrm>
            <a:off x="0" y="0"/>
            <a:ext cx="4114800" cy="6858000"/>
          </a:xfrm>
          <a:prstGeom prst="rect">
            <a:avLst/>
          </a:prstGeom>
          <a:gradFill>
            <a:gsLst>
              <a:gs pos="0">
                <a:srgbClr val="1F517D"/>
              </a:gs>
              <a:gs pos="46000">
                <a:srgbClr val="061A34"/>
              </a:gs>
              <a:gs pos="100000">
                <a:srgbClr val="061A3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2" name="Google Shape;52;p15" descr="A blue oval with black text&#10;&#10;AI-generated content may be incorrect."/>
          <p:cNvPicPr preferRelativeResize="0"/>
          <p:nvPr/>
        </p:nvPicPr>
        <p:blipFill rotWithShape="1">
          <a:blip r:embed="rId4">
            <a:alphaModFix/>
          </a:blip>
          <a:srcRect/>
          <a:stretch/>
        </p:blipFill>
        <p:spPr>
          <a:xfrm>
            <a:off x="301897" y="282658"/>
            <a:ext cx="836748" cy="320405"/>
          </a:xfrm>
          <a:prstGeom prst="rect">
            <a:avLst/>
          </a:prstGeom>
          <a:noFill/>
          <a:ln>
            <a:noFill/>
          </a:ln>
        </p:spPr>
      </p:pic>
      <p:pic>
        <p:nvPicPr>
          <p:cNvPr id="53" name="Google Shape;53;p15"/>
          <p:cNvPicPr preferRelativeResize="0"/>
          <p:nvPr/>
        </p:nvPicPr>
        <p:blipFill rotWithShape="1">
          <a:blip r:embed="rId5">
            <a:alphaModFix/>
          </a:blip>
          <a:srcRect/>
          <a:stretch/>
        </p:blipFill>
        <p:spPr>
          <a:xfrm>
            <a:off x="150812" y="1295134"/>
            <a:ext cx="3818855" cy="381620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485B71"/>
              </a:buClr>
              <a:buSzPts val="4400"/>
              <a:buFont typeface="Calibri"/>
              <a:buNone/>
              <a:defRPr sz="4400" b="0" i="0" u="none" strike="noStrike" cap="none">
                <a:solidFill>
                  <a:srgbClr val="485B7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609441" y="1600203"/>
            <a:ext cx="10969943" cy="4343397"/>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rgbClr val="485B71"/>
              </a:buClr>
              <a:buSzPts val="3200"/>
              <a:buFont typeface="Arial"/>
              <a:buChar char="•"/>
              <a:defRPr sz="3200" b="0" i="0" u="none" strike="noStrike" cap="none">
                <a:solidFill>
                  <a:srgbClr val="485B71"/>
                </a:solidFill>
                <a:latin typeface="Calibri"/>
                <a:ea typeface="Calibri"/>
                <a:cs typeface="Calibri"/>
                <a:sym typeface="Calibri"/>
              </a:defRPr>
            </a:lvl1pPr>
            <a:lvl2pPr marL="914400" marR="0" lvl="1" indent="-406400" algn="l" rtl="0">
              <a:lnSpc>
                <a:spcPct val="100000"/>
              </a:lnSpc>
              <a:spcBef>
                <a:spcPts val="560"/>
              </a:spcBef>
              <a:spcAft>
                <a:spcPts val="0"/>
              </a:spcAft>
              <a:buClr>
                <a:srgbClr val="485B71"/>
              </a:buClr>
              <a:buSzPts val="2800"/>
              <a:buFont typeface="Arial"/>
              <a:buChar char="–"/>
              <a:defRPr sz="2800" b="0" i="0" u="none" strike="noStrike" cap="none">
                <a:solidFill>
                  <a:srgbClr val="485B71"/>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485B71"/>
              </a:buClr>
              <a:buSzPts val="2400"/>
              <a:buFont typeface="Arial"/>
              <a:buChar char="•"/>
              <a:defRPr sz="2400" b="0" i="0" u="none" strike="noStrike" cap="none">
                <a:solidFill>
                  <a:srgbClr val="485B71"/>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5942000" y="1267650"/>
            <a:ext cx="5180400" cy="2364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Staying within the Riverbanks: Flowing Toward Success</a:t>
            </a:r>
            <a:endParaRPr/>
          </a:p>
        </p:txBody>
      </p:sp>
      <p:sp>
        <p:nvSpPr>
          <p:cNvPr id="74" name="Google Shape;74;p1"/>
          <p:cNvSpPr txBox="1">
            <a:spLocks noGrp="1"/>
          </p:cNvSpPr>
          <p:nvPr>
            <p:ph type="subTitle" idx="4294967295"/>
          </p:nvPr>
        </p:nvSpPr>
        <p:spPr>
          <a:xfrm>
            <a:off x="5941400" y="4282325"/>
            <a:ext cx="5181600" cy="877500"/>
          </a:xfrm>
          <a:prstGeom prst="rect">
            <a:avLst/>
          </a:prstGeom>
          <a:noFill/>
          <a:ln>
            <a:noFill/>
          </a:ln>
        </p:spPr>
        <p:txBody>
          <a:bodyPr spcFirstLastPara="1" wrap="square" lIns="91425" tIns="45700" rIns="91425" bIns="45700" anchor="t" anchorCtr="0">
            <a:normAutofit/>
          </a:bodyPr>
          <a:lstStyle/>
          <a:p>
            <a:pPr marL="342900" marR="0" lvl="0" indent="-139700" algn="ctr" rtl="0">
              <a:lnSpc>
                <a:spcPct val="100000"/>
              </a:lnSpc>
              <a:spcBef>
                <a:spcPts val="0"/>
              </a:spcBef>
              <a:spcAft>
                <a:spcPts val="0"/>
              </a:spcAft>
              <a:buClr>
                <a:srgbClr val="485B71"/>
              </a:buClr>
              <a:buSzPts val="3200"/>
              <a:buFont typeface="Arial"/>
              <a:buNone/>
            </a:pPr>
            <a:r>
              <a:rPr lang="en-US" sz="2500" b="0" i="0" u="none" strike="noStrike" cap="none">
                <a:solidFill>
                  <a:srgbClr val="485B71"/>
                </a:solidFill>
                <a:latin typeface="Calibri"/>
                <a:ea typeface="Calibri"/>
                <a:cs typeface="Calibri"/>
                <a:sym typeface="Calibri"/>
              </a:rPr>
              <a:t>Judy Keen</a:t>
            </a:r>
            <a:endParaRPr sz="2500" b="0" i="0" u="none" strike="noStrike" cap="none">
              <a:solidFill>
                <a:srgbClr val="485B71"/>
              </a:solidFill>
              <a:latin typeface="Calibri"/>
              <a:ea typeface="Calibri"/>
              <a:cs typeface="Calibri"/>
              <a:sym typeface="Calibri"/>
            </a:endParaRPr>
          </a:p>
          <a:p>
            <a:pPr marL="342900" marR="0" lvl="0" indent="-139700" algn="ctr" rtl="0">
              <a:lnSpc>
                <a:spcPct val="100000"/>
              </a:lnSpc>
              <a:spcBef>
                <a:spcPts val="0"/>
              </a:spcBef>
              <a:spcAft>
                <a:spcPts val="0"/>
              </a:spcAft>
              <a:buClr>
                <a:srgbClr val="485B71"/>
              </a:buClr>
              <a:buSzPts val="3200"/>
              <a:buFont typeface="Arial"/>
              <a:buNone/>
            </a:pPr>
            <a:r>
              <a:rPr lang="en-US" sz="2500" b="0" i="0" u="none" strike="noStrike" cap="none">
                <a:solidFill>
                  <a:srgbClr val="485B71"/>
                </a:solidFill>
                <a:latin typeface="Calibri"/>
                <a:ea typeface="Calibri"/>
                <a:cs typeface="Calibri"/>
                <a:sym typeface="Calibri"/>
              </a:rPr>
              <a:t>Garrett Smith</a:t>
            </a:r>
            <a:endParaRPr sz="2500" b="0" i="0" u="none" strike="noStrike" cap="none">
              <a:solidFill>
                <a:srgbClr val="485B7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3f38b927c03_0_28"/>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Maximize the Spiritual Impact</a:t>
            </a:r>
            <a:endParaRPr i="1"/>
          </a:p>
        </p:txBody>
      </p:sp>
      <p:sp>
        <p:nvSpPr>
          <p:cNvPr id="124" name="Google Shape;124;g3f38b927c03_0_28"/>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a:bodyPr>
          <a:lstStyle/>
          <a:p>
            <a:pPr marL="457200" lvl="0" indent="0" algn="l" rtl="0">
              <a:lnSpc>
                <a:spcPct val="100000"/>
              </a:lnSpc>
              <a:spcBef>
                <a:spcPts val="0"/>
              </a:spcBef>
              <a:spcAft>
                <a:spcPts val="0"/>
              </a:spcAft>
              <a:buSzPts val="3200"/>
              <a:buNone/>
            </a:pPr>
            <a:endParaRPr/>
          </a:p>
          <a:p>
            <a:pPr marL="457200" lvl="0" indent="0" algn="l" rtl="0">
              <a:lnSpc>
                <a:spcPct val="100000"/>
              </a:lnSpc>
              <a:spcBef>
                <a:spcPts val="0"/>
              </a:spcBef>
              <a:spcAft>
                <a:spcPts val="0"/>
              </a:spcAft>
              <a:buSzPts val="3200"/>
              <a:buNone/>
            </a:pPr>
            <a:endParaRPr/>
          </a:p>
          <a:p>
            <a:pPr marL="457200" lvl="0" indent="-431800" algn="l" rtl="0">
              <a:lnSpc>
                <a:spcPct val="100000"/>
              </a:lnSpc>
              <a:spcBef>
                <a:spcPts val="0"/>
              </a:spcBef>
              <a:spcAft>
                <a:spcPts val="0"/>
              </a:spcAft>
              <a:buSzPts val="3200"/>
              <a:buChar char="-"/>
            </a:pPr>
            <a:r>
              <a:rPr lang="en-US"/>
              <a:t>Making sure that we are doing the same thing within every community protects the Kairos brand</a:t>
            </a:r>
            <a:endParaRPr/>
          </a:p>
          <a:p>
            <a:pPr marL="457200" lvl="0" indent="-431800" algn="l" rtl="0">
              <a:lnSpc>
                <a:spcPct val="100000"/>
              </a:lnSpc>
              <a:spcBef>
                <a:spcPts val="0"/>
              </a:spcBef>
              <a:spcAft>
                <a:spcPts val="0"/>
              </a:spcAft>
              <a:buSzPts val="3200"/>
              <a:buChar char="-"/>
            </a:pPr>
            <a:r>
              <a:rPr lang="en-US"/>
              <a:t>The ministry is strengthened when we all mean the same thing when we say “Kairos”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f38b927c03_0_242"/>
          <p:cNvSpPr txBox="1">
            <a:spLocks noGrp="1"/>
          </p:cNvSpPr>
          <p:nvPr>
            <p:ph type="body" idx="1"/>
          </p:nvPr>
        </p:nvSpPr>
        <p:spPr>
          <a:xfrm>
            <a:off x="609450" y="1600200"/>
            <a:ext cx="10969800" cy="4886700"/>
          </a:xfrm>
          <a:prstGeom prst="rect">
            <a:avLst/>
          </a:prstGeom>
          <a:noFill/>
          <a:ln>
            <a:noFill/>
          </a:ln>
        </p:spPr>
        <p:txBody>
          <a:bodyPr spcFirstLastPara="1" wrap="square" lIns="91425" tIns="45700" rIns="91425" bIns="45700" anchor="t" anchorCtr="0">
            <a:normAutofit/>
          </a:bodyPr>
          <a:lstStyle/>
          <a:p>
            <a:pPr marL="457200" lvl="0" indent="0" algn="ctr" rtl="0">
              <a:lnSpc>
                <a:spcPct val="150000"/>
              </a:lnSpc>
              <a:spcBef>
                <a:spcPts val="0"/>
              </a:spcBef>
              <a:spcAft>
                <a:spcPts val="0"/>
              </a:spcAft>
              <a:buSzPts val="3200"/>
              <a:buNone/>
            </a:pPr>
            <a:r>
              <a:rPr lang="en-US" sz="3153">
                <a:latin typeface="Arial"/>
                <a:ea typeface="Arial"/>
                <a:cs typeface="Arial"/>
                <a:sym typeface="Arial"/>
              </a:rPr>
              <a:t>Comparing the Riverbanks Between Kairos Programs</a:t>
            </a:r>
            <a:endParaRPr sz="3153">
              <a:latin typeface="Arial"/>
              <a:ea typeface="Arial"/>
              <a:cs typeface="Arial"/>
              <a:sym typeface="Arial"/>
            </a:endParaRPr>
          </a:p>
          <a:p>
            <a:pPr marL="342900" lvl="0" indent="-139700" algn="l" rtl="0">
              <a:lnSpc>
                <a:spcPct val="100000"/>
              </a:lnSpc>
              <a:spcBef>
                <a:spcPts val="0"/>
              </a:spcBef>
              <a:spcAft>
                <a:spcPts val="0"/>
              </a:spcAft>
              <a:buClr>
                <a:srgbClr val="485B71"/>
              </a:buClr>
              <a:buSzPts val="3200"/>
              <a:buNone/>
            </a:pPr>
            <a:endParaRPr/>
          </a:p>
        </p:txBody>
      </p:sp>
      <p:graphicFrame>
        <p:nvGraphicFramePr>
          <p:cNvPr id="130" name="Google Shape;130;g3f38b927c03_0_242"/>
          <p:cNvGraphicFramePr/>
          <p:nvPr/>
        </p:nvGraphicFramePr>
        <p:xfrm>
          <a:off x="1678956" y="2611409"/>
          <a:ext cx="10141350" cy="3546500"/>
        </p:xfrm>
        <a:graphic>
          <a:graphicData uri="http://schemas.openxmlformats.org/drawingml/2006/table">
            <a:tbl>
              <a:tblPr firstRow="1" bandRow="1">
                <a:noFill/>
                <a:tableStyleId>{28B61EF2-525B-48B7-98D1-249D02DF22D6}</a:tableStyleId>
              </a:tblPr>
              <a:tblGrid>
                <a:gridCol w="1269475">
                  <a:extLst>
                    <a:ext uri="{9D8B030D-6E8A-4147-A177-3AD203B41FA5}">
                      <a16:colId xmlns:a16="http://schemas.microsoft.com/office/drawing/2014/main" val="20000"/>
                    </a:ext>
                  </a:extLst>
                </a:gridCol>
                <a:gridCol w="961600">
                  <a:extLst>
                    <a:ext uri="{9D8B030D-6E8A-4147-A177-3AD203B41FA5}">
                      <a16:colId xmlns:a16="http://schemas.microsoft.com/office/drawing/2014/main" val="20001"/>
                    </a:ext>
                  </a:extLst>
                </a:gridCol>
                <a:gridCol w="1092725">
                  <a:extLst>
                    <a:ext uri="{9D8B030D-6E8A-4147-A177-3AD203B41FA5}">
                      <a16:colId xmlns:a16="http://schemas.microsoft.com/office/drawing/2014/main" val="20002"/>
                    </a:ext>
                  </a:extLst>
                </a:gridCol>
                <a:gridCol w="1107300">
                  <a:extLst>
                    <a:ext uri="{9D8B030D-6E8A-4147-A177-3AD203B41FA5}">
                      <a16:colId xmlns:a16="http://schemas.microsoft.com/office/drawing/2014/main" val="20003"/>
                    </a:ext>
                  </a:extLst>
                </a:gridCol>
                <a:gridCol w="1078175">
                  <a:extLst>
                    <a:ext uri="{9D8B030D-6E8A-4147-A177-3AD203B41FA5}">
                      <a16:colId xmlns:a16="http://schemas.microsoft.com/office/drawing/2014/main" val="20004"/>
                    </a:ext>
                  </a:extLst>
                </a:gridCol>
                <a:gridCol w="1078175">
                  <a:extLst>
                    <a:ext uri="{9D8B030D-6E8A-4147-A177-3AD203B41FA5}">
                      <a16:colId xmlns:a16="http://schemas.microsoft.com/office/drawing/2014/main" val="20005"/>
                    </a:ext>
                  </a:extLst>
                </a:gridCol>
                <a:gridCol w="1107300">
                  <a:extLst>
                    <a:ext uri="{9D8B030D-6E8A-4147-A177-3AD203B41FA5}">
                      <a16:colId xmlns:a16="http://schemas.microsoft.com/office/drawing/2014/main" val="20006"/>
                    </a:ext>
                  </a:extLst>
                </a:gridCol>
                <a:gridCol w="1339300">
                  <a:extLst>
                    <a:ext uri="{9D8B030D-6E8A-4147-A177-3AD203B41FA5}">
                      <a16:colId xmlns:a16="http://schemas.microsoft.com/office/drawing/2014/main" val="20007"/>
                    </a:ext>
                  </a:extLst>
                </a:gridCol>
                <a:gridCol w="1107300">
                  <a:extLst>
                    <a:ext uri="{9D8B030D-6E8A-4147-A177-3AD203B41FA5}">
                      <a16:colId xmlns:a16="http://schemas.microsoft.com/office/drawing/2014/main" val="20008"/>
                    </a:ext>
                  </a:extLst>
                </a:gridCol>
              </a:tblGrid>
              <a:tr h="1030800">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Ministry Foundations </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Common Ground</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Sacrifice &amp; Obedience</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Team Formation</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The Institution</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The Weekend - Spirit</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The Weekend - Program</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Spiritual Relationships</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Continuing Ministry</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257850">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Ministry Foundations </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Common Ground</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Sacrifice &amp; Obedience</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Team Formation</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Kairos Outside Guests</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The Weekend - Spirit</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The Weekend - Program</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Spiritual Relationships</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rPr>
                        <a:t>Continuing Ministry</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257850">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Ministry Foundations </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Common Ground</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Team Selection</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Team Formation</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Youth Facilities</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1" u="none" strike="noStrike" cap="none">
                          <a:solidFill>
                            <a:srgbClr val="000000"/>
                          </a:solidFill>
                          <a:latin typeface="Calibri"/>
                          <a:ea typeface="Calibri"/>
                          <a:cs typeface="Calibri"/>
                          <a:sym typeface="Calibri"/>
                        </a:rPr>
                        <a:t>Spiritual Focus*</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The Weekend - Program</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latin typeface="Calibri"/>
                          <a:ea typeface="Calibri"/>
                          <a:cs typeface="Calibri"/>
                          <a:sym typeface="Calibri"/>
                        </a:rPr>
                        <a:t>Spiritual Focus*</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Continuing Ministry</a:t>
                      </a:r>
                      <a:endParaRPr sz="1400" u="none" strike="noStrike" cap="none"/>
                    </a:p>
                  </a:txBody>
                  <a:tcPr marL="87875" marR="87875" marT="43950" marB="439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1" name="Google Shape;131;g3f38b927c03_0_242"/>
          <p:cNvSpPr txBox="1"/>
          <p:nvPr/>
        </p:nvSpPr>
        <p:spPr>
          <a:xfrm>
            <a:off x="368527" y="2861172"/>
            <a:ext cx="1319400" cy="304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Kairos Inside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Kairos Outside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Kairos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Torch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 </a:t>
            </a:r>
            <a:endParaRPr/>
          </a:p>
        </p:txBody>
      </p:sp>
      <p:sp>
        <p:nvSpPr>
          <p:cNvPr id="137" name="Google Shape;137;p4"/>
          <p:cNvSpPr txBox="1">
            <a:spLocks noGrp="1"/>
          </p:cNvSpPr>
          <p:nvPr>
            <p:ph type="body" idx="1"/>
          </p:nvPr>
        </p:nvSpPr>
        <p:spPr>
          <a:xfrm>
            <a:off x="609450" y="1600200"/>
            <a:ext cx="10969800" cy="5408700"/>
          </a:xfrm>
          <a:prstGeom prst="rect">
            <a:avLst/>
          </a:prstGeom>
          <a:noFill/>
          <a:ln>
            <a:noFill/>
          </a:ln>
        </p:spPr>
        <p:txBody>
          <a:bodyPr spcFirstLastPara="1" wrap="square" lIns="91425" tIns="45700" rIns="91425" bIns="45700" anchor="t" anchorCtr="0">
            <a:normAutofit/>
          </a:bodyPr>
          <a:lstStyle/>
          <a:p>
            <a:pPr marL="457200" lvl="0" indent="0" algn="l" rtl="0">
              <a:lnSpc>
                <a:spcPct val="150000"/>
              </a:lnSpc>
              <a:spcBef>
                <a:spcPts val="0"/>
              </a:spcBef>
              <a:spcAft>
                <a:spcPts val="0"/>
              </a:spcAft>
              <a:buSzPts val="3200"/>
              <a:buNone/>
            </a:pPr>
            <a:r>
              <a:rPr lang="en-US" sz="3564">
                <a:latin typeface="Arial"/>
                <a:ea typeface="Arial"/>
                <a:cs typeface="Arial"/>
                <a:sym typeface="Arial"/>
              </a:rPr>
              <a:t> </a:t>
            </a:r>
            <a:endParaRPr sz="2764">
              <a:latin typeface="Arial"/>
              <a:ea typeface="Arial"/>
              <a:cs typeface="Arial"/>
              <a:sym typeface="Arial"/>
            </a:endParaRPr>
          </a:p>
          <a:p>
            <a:pPr marL="0" lvl="0" indent="0" algn="l" rtl="0">
              <a:lnSpc>
                <a:spcPct val="100000"/>
              </a:lnSpc>
              <a:spcBef>
                <a:spcPts val="0"/>
              </a:spcBef>
              <a:spcAft>
                <a:spcPts val="0"/>
              </a:spcAft>
              <a:buSzPts val="3200"/>
              <a:buNone/>
            </a:pPr>
            <a:endParaRPr/>
          </a:p>
        </p:txBody>
      </p:sp>
      <p:pic>
        <p:nvPicPr>
          <p:cNvPr id="138" name="Google Shape;138;p4" descr="A body of water surrounded by trees&#10;&#10;Description automatically generated"/>
          <p:cNvPicPr preferRelativeResize="0">
            <a:picLocks noGrp="1"/>
          </p:cNvPicPr>
          <p:nvPr>
            <p:ph type="body" idx="1"/>
          </p:nvPr>
        </p:nvPicPr>
        <p:blipFill rotWithShape="1">
          <a:blip r:embed="rId3">
            <a:alphaModFix/>
          </a:blip>
          <a:srcRect/>
          <a:stretch/>
        </p:blipFill>
        <p:spPr>
          <a:xfrm>
            <a:off x="1330300" y="0"/>
            <a:ext cx="8579100" cy="6315300"/>
          </a:xfrm>
          <a:prstGeom prst="rect">
            <a:avLst/>
          </a:prstGeom>
          <a:noFill/>
          <a:ln>
            <a:noFill/>
          </a:ln>
        </p:spPr>
      </p:pic>
      <p:sp>
        <p:nvSpPr>
          <p:cNvPr id="139" name="Google Shape;139;p4"/>
          <p:cNvSpPr txBox="1"/>
          <p:nvPr/>
        </p:nvSpPr>
        <p:spPr>
          <a:xfrm>
            <a:off x="1505050" y="144511"/>
            <a:ext cx="8229600" cy="8787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1DFE"/>
              </a:buClr>
              <a:buSzPts val="3780"/>
              <a:buFont typeface="Calibri"/>
              <a:buNone/>
            </a:pPr>
            <a:r>
              <a:rPr lang="en-US" sz="3000" b="1" i="0" u="none" strike="noStrike" cap="none">
                <a:solidFill>
                  <a:srgbClr val="051DFE"/>
                </a:solidFill>
                <a:latin typeface="Calibri"/>
                <a:ea typeface="Calibri"/>
                <a:cs typeface="Calibri"/>
                <a:sym typeface="Calibri"/>
              </a:rPr>
              <a:t>Ministry Foundations - Kairos </a:t>
            </a:r>
            <a:r>
              <a:rPr lang="en-US" sz="3000" b="1">
                <a:solidFill>
                  <a:srgbClr val="051DFE"/>
                </a:solidFill>
                <a:latin typeface="Calibri"/>
                <a:ea typeface="Calibri"/>
                <a:cs typeface="Calibri"/>
                <a:sym typeface="Calibri"/>
              </a:rPr>
              <a:t>Inside</a:t>
            </a:r>
            <a:endParaRPr sz="3000" b="0" i="0" u="none" strike="noStrike" cap="none">
              <a:solidFill>
                <a:srgbClr val="000000"/>
              </a:solidFill>
              <a:latin typeface="Arial"/>
              <a:ea typeface="Arial"/>
              <a:cs typeface="Arial"/>
              <a:sym typeface="Arial"/>
            </a:endParaRPr>
          </a:p>
        </p:txBody>
      </p:sp>
      <p:grpSp>
        <p:nvGrpSpPr>
          <p:cNvPr id="140" name="Google Shape;140;p4"/>
          <p:cNvGrpSpPr/>
          <p:nvPr/>
        </p:nvGrpSpPr>
        <p:grpSpPr>
          <a:xfrm>
            <a:off x="4462025" y="1651172"/>
            <a:ext cx="1079339" cy="1530580"/>
            <a:chOff x="1063782" y="4678877"/>
            <a:chExt cx="1299000" cy="2026722"/>
          </a:xfrm>
        </p:grpSpPr>
        <p:pic>
          <p:nvPicPr>
            <p:cNvPr id="141" name="Google Shape;141;p4"/>
            <p:cNvPicPr preferRelativeResize="0"/>
            <p:nvPr/>
          </p:nvPicPr>
          <p:blipFill rotWithShape="1">
            <a:blip r:embed="rId4">
              <a:alphaModFix/>
            </a:blip>
            <a:srcRect/>
            <a:stretch/>
          </p:blipFill>
          <p:spPr>
            <a:xfrm>
              <a:off x="1066800" y="4678877"/>
              <a:ext cx="1233085" cy="2026722"/>
            </a:xfrm>
            <a:prstGeom prst="rect">
              <a:avLst/>
            </a:prstGeom>
            <a:noFill/>
            <a:ln>
              <a:noFill/>
            </a:ln>
          </p:spPr>
        </p:pic>
        <p:sp>
          <p:nvSpPr>
            <p:cNvPr id="142" name="Google Shape;142;p4"/>
            <p:cNvSpPr txBox="1"/>
            <p:nvPr/>
          </p:nvSpPr>
          <p:spPr>
            <a:xfrm>
              <a:off x="1063782" y="4992437"/>
              <a:ext cx="1299000" cy="65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Kairos is Love</a:t>
              </a:r>
              <a:endParaRPr sz="1300" b="1" i="0" u="none" strike="noStrike" cap="none">
                <a:solidFill>
                  <a:srgbClr val="000000"/>
                </a:solidFill>
                <a:latin typeface="Calibri"/>
                <a:ea typeface="Calibri"/>
                <a:cs typeface="Calibri"/>
                <a:sym typeface="Calibri"/>
              </a:endParaRPr>
            </a:p>
          </p:txBody>
        </p:sp>
      </p:grpSp>
      <p:grpSp>
        <p:nvGrpSpPr>
          <p:cNvPr id="143" name="Google Shape;143;p4"/>
          <p:cNvGrpSpPr/>
          <p:nvPr/>
        </p:nvGrpSpPr>
        <p:grpSpPr>
          <a:xfrm>
            <a:off x="3762825" y="2947874"/>
            <a:ext cx="965907" cy="1767099"/>
            <a:chOff x="969248" y="4578175"/>
            <a:chExt cx="1392600" cy="2026722"/>
          </a:xfrm>
        </p:grpSpPr>
        <p:pic>
          <p:nvPicPr>
            <p:cNvPr id="144" name="Google Shape;144;p4"/>
            <p:cNvPicPr preferRelativeResize="0"/>
            <p:nvPr/>
          </p:nvPicPr>
          <p:blipFill rotWithShape="1">
            <a:blip r:embed="rId4">
              <a:alphaModFix/>
            </a:blip>
            <a:srcRect/>
            <a:stretch/>
          </p:blipFill>
          <p:spPr>
            <a:xfrm>
              <a:off x="1043644" y="4578175"/>
              <a:ext cx="1233085" cy="2026722"/>
            </a:xfrm>
            <a:prstGeom prst="rect">
              <a:avLst/>
            </a:prstGeom>
            <a:noFill/>
            <a:ln>
              <a:noFill/>
            </a:ln>
          </p:spPr>
        </p:pic>
        <p:sp>
          <p:nvSpPr>
            <p:cNvPr id="145" name="Google Shape;145;p4"/>
            <p:cNvSpPr txBox="1"/>
            <p:nvPr/>
          </p:nvSpPr>
          <p:spPr>
            <a:xfrm>
              <a:off x="969248" y="4908261"/>
              <a:ext cx="1392600" cy="564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Love those Conflicts</a:t>
              </a:r>
              <a:endParaRPr sz="1300" b="0" i="0" u="none" strike="noStrike" cap="none">
                <a:solidFill>
                  <a:srgbClr val="000000"/>
                </a:solidFill>
                <a:latin typeface="Arial"/>
                <a:ea typeface="Arial"/>
                <a:cs typeface="Arial"/>
                <a:sym typeface="Arial"/>
              </a:endParaRPr>
            </a:p>
          </p:txBody>
        </p:sp>
      </p:grpSp>
      <p:grpSp>
        <p:nvGrpSpPr>
          <p:cNvPr id="146" name="Google Shape;146;p4"/>
          <p:cNvGrpSpPr/>
          <p:nvPr/>
        </p:nvGrpSpPr>
        <p:grpSpPr>
          <a:xfrm>
            <a:off x="6807700" y="2339875"/>
            <a:ext cx="1332872" cy="2142691"/>
            <a:chOff x="941994" y="4678878"/>
            <a:chExt cx="1429200" cy="1948078"/>
          </a:xfrm>
        </p:grpSpPr>
        <p:pic>
          <p:nvPicPr>
            <p:cNvPr id="147" name="Google Shape;147;p4"/>
            <p:cNvPicPr preferRelativeResize="0"/>
            <p:nvPr/>
          </p:nvPicPr>
          <p:blipFill rotWithShape="1">
            <a:blip r:embed="rId4">
              <a:alphaModFix/>
            </a:blip>
            <a:srcRect/>
            <a:stretch/>
          </p:blipFill>
          <p:spPr>
            <a:xfrm>
              <a:off x="1066800" y="4678878"/>
              <a:ext cx="1233085" cy="1948078"/>
            </a:xfrm>
            <a:prstGeom prst="rect">
              <a:avLst/>
            </a:prstGeom>
            <a:noFill/>
            <a:ln>
              <a:noFill/>
            </a:ln>
          </p:spPr>
        </p:pic>
        <p:sp>
          <p:nvSpPr>
            <p:cNvPr id="148" name="Google Shape;148;p4"/>
            <p:cNvSpPr txBox="1"/>
            <p:nvPr/>
          </p:nvSpPr>
          <p:spPr>
            <a:xfrm>
              <a:off x="941994" y="4938265"/>
              <a:ext cx="1429200" cy="629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Prayer</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is your foundation</a:t>
              </a:r>
              <a:endParaRPr sz="1300" b="0" i="0" u="none" strike="noStrike" cap="none">
                <a:solidFill>
                  <a:srgbClr val="000000"/>
                </a:solidFill>
                <a:latin typeface="Arial"/>
                <a:ea typeface="Arial"/>
                <a:cs typeface="Arial"/>
                <a:sym typeface="Arial"/>
              </a:endParaRPr>
            </a:p>
          </p:txBody>
        </p:sp>
      </p:grpSp>
      <p:grpSp>
        <p:nvGrpSpPr>
          <p:cNvPr id="149" name="Google Shape;149;p4"/>
          <p:cNvGrpSpPr/>
          <p:nvPr/>
        </p:nvGrpSpPr>
        <p:grpSpPr>
          <a:xfrm>
            <a:off x="5708000" y="1743779"/>
            <a:ext cx="1245976" cy="2046989"/>
            <a:chOff x="992296" y="4678878"/>
            <a:chExt cx="1434300" cy="2026722"/>
          </a:xfrm>
        </p:grpSpPr>
        <p:pic>
          <p:nvPicPr>
            <p:cNvPr id="150" name="Google Shape;150;p4"/>
            <p:cNvPicPr preferRelativeResize="0"/>
            <p:nvPr/>
          </p:nvPicPr>
          <p:blipFill rotWithShape="1">
            <a:blip r:embed="rId4">
              <a:alphaModFix/>
            </a:blip>
            <a:srcRect/>
            <a:stretch/>
          </p:blipFill>
          <p:spPr>
            <a:xfrm>
              <a:off x="1092927" y="4678878"/>
              <a:ext cx="1233085" cy="2026722"/>
            </a:xfrm>
            <a:prstGeom prst="rect">
              <a:avLst/>
            </a:prstGeom>
            <a:noFill/>
            <a:ln>
              <a:noFill/>
            </a:ln>
          </p:spPr>
        </p:pic>
        <p:sp>
          <p:nvSpPr>
            <p:cNvPr id="151" name="Google Shape;151;p4"/>
            <p:cNvSpPr txBox="1"/>
            <p:nvPr/>
          </p:nvSpPr>
          <p:spPr>
            <a:xfrm>
              <a:off x="992296" y="5057909"/>
              <a:ext cx="1434300" cy="48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Set Self</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Aside</a:t>
              </a:r>
              <a:endParaRPr sz="1300" b="0" i="0" u="none" strike="noStrike" cap="none">
                <a:solidFill>
                  <a:srgbClr val="000000"/>
                </a:solidFill>
                <a:latin typeface="Arial"/>
                <a:ea typeface="Arial"/>
                <a:cs typeface="Arial"/>
                <a:sym typeface="Arial"/>
              </a:endParaRPr>
            </a:p>
          </p:txBody>
        </p:sp>
      </p:grpSp>
      <p:grpSp>
        <p:nvGrpSpPr>
          <p:cNvPr id="152" name="Google Shape;152;p4"/>
          <p:cNvGrpSpPr/>
          <p:nvPr/>
        </p:nvGrpSpPr>
        <p:grpSpPr>
          <a:xfrm>
            <a:off x="3084101" y="1887974"/>
            <a:ext cx="1215949" cy="1734874"/>
            <a:chOff x="984587" y="4678878"/>
            <a:chExt cx="1237733" cy="2026722"/>
          </a:xfrm>
        </p:grpSpPr>
        <p:pic>
          <p:nvPicPr>
            <p:cNvPr id="153" name="Google Shape;153;p4"/>
            <p:cNvPicPr preferRelativeResize="0"/>
            <p:nvPr/>
          </p:nvPicPr>
          <p:blipFill rotWithShape="1">
            <a:blip r:embed="rId4">
              <a:alphaModFix/>
            </a:blip>
            <a:srcRect/>
            <a:stretch/>
          </p:blipFill>
          <p:spPr>
            <a:xfrm>
              <a:off x="989235" y="4678878"/>
              <a:ext cx="1233085" cy="2026722"/>
            </a:xfrm>
            <a:prstGeom prst="rect">
              <a:avLst/>
            </a:prstGeom>
            <a:noFill/>
            <a:ln>
              <a:noFill/>
            </a:ln>
          </p:spPr>
        </p:pic>
        <p:sp>
          <p:nvSpPr>
            <p:cNvPr id="154" name="Google Shape;154;p4"/>
            <p:cNvSpPr txBox="1"/>
            <p:nvPr/>
          </p:nvSpPr>
          <p:spPr>
            <a:xfrm>
              <a:off x="984587" y="5011429"/>
              <a:ext cx="1233000" cy="57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Listen, Listen, Love, Love</a:t>
              </a:r>
              <a:endParaRPr sz="1100" b="0" i="0" u="none" strike="noStrike" cap="none">
                <a:solidFill>
                  <a:srgbClr val="000000"/>
                </a:solidFill>
                <a:latin typeface="Arial"/>
                <a:ea typeface="Arial"/>
                <a:cs typeface="Arial"/>
                <a:sym typeface="Arial"/>
              </a:endParaRPr>
            </a:p>
          </p:txBody>
        </p:sp>
      </p:grpSp>
      <p:grpSp>
        <p:nvGrpSpPr>
          <p:cNvPr id="155" name="Google Shape;155;p4"/>
          <p:cNvGrpSpPr/>
          <p:nvPr/>
        </p:nvGrpSpPr>
        <p:grpSpPr>
          <a:xfrm>
            <a:off x="4238550" y="3846760"/>
            <a:ext cx="1285801" cy="1918857"/>
            <a:chOff x="1043640" y="4784092"/>
            <a:chExt cx="1318500" cy="2202292"/>
          </a:xfrm>
        </p:grpSpPr>
        <p:pic>
          <p:nvPicPr>
            <p:cNvPr id="156" name="Google Shape;156;p4"/>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157" name="Google Shape;157;p4"/>
            <p:cNvSpPr txBox="1"/>
            <p:nvPr/>
          </p:nvSpPr>
          <p:spPr>
            <a:xfrm>
              <a:off x="1043640" y="5066906"/>
              <a:ext cx="1318500" cy="79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Advocates for Christ, not for Prisoners</a:t>
              </a:r>
              <a:endParaRPr sz="1300" b="0" i="0" u="none" strike="noStrike" cap="none">
                <a:solidFill>
                  <a:srgbClr val="000000"/>
                </a:solidFill>
                <a:latin typeface="Arial"/>
                <a:ea typeface="Arial"/>
                <a:cs typeface="Arial"/>
                <a:sym typeface="Arial"/>
              </a:endParaRPr>
            </a:p>
          </p:txBody>
        </p:sp>
      </p:grpSp>
      <p:grpSp>
        <p:nvGrpSpPr>
          <p:cNvPr id="158" name="Google Shape;158;p4"/>
          <p:cNvGrpSpPr/>
          <p:nvPr/>
        </p:nvGrpSpPr>
        <p:grpSpPr>
          <a:xfrm>
            <a:off x="7360908" y="4405278"/>
            <a:ext cx="1332911" cy="1928382"/>
            <a:chOff x="1032116" y="4595927"/>
            <a:chExt cx="1347600" cy="2390457"/>
          </a:xfrm>
        </p:grpSpPr>
        <p:pic>
          <p:nvPicPr>
            <p:cNvPr id="159" name="Google Shape;159;p4"/>
            <p:cNvPicPr preferRelativeResize="0"/>
            <p:nvPr/>
          </p:nvPicPr>
          <p:blipFill rotWithShape="1">
            <a:blip r:embed="rId4">
              <a:alphaModFix/>
            </a:blip>
            <a:srcRect/>
            <a:stretch/>
          </p:blipFill>
          <p:spPr>
            <a:xfrm>
              <a:off x="1070989" y="4595927"/>
              <a:ext cx="1269823" cy="2390457"/>
            </a:xfrm>
            <a:prstGeom prst="rect">
              <a:avLst/>
            </a:prstGeom>
            <a:noFill/>
            <a:ln>
              <a:noFill/>
            </a:ln>
          </p:spPr>
        </p:pic>
        <p:sp>
          <p:nvSpPr>
            <p:cNvPr id="160" name="Google Shape;160;p4"/>
            <p:cNvSpPr txBox="1"/>
            <p:nvPr/>
          </p:nvSpPr>
          <p:spPr>
            <a:xfrm>
              <a:off x="1032116" y="4959520"/>
              <a:ext cx="1347600" cy="610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Sacrifice your Agenda</a:t>
              </a:r>
              <a:endParaRPr sz="1300" b="0" i="0" u="none" strike="noStrike" cap="none">
                <a:solidFill>
                  <a:srgbClr val="000000"/>
                </a:solidFill>
                <a:latin typeface="Arial"/>
                <a:ea typeface="Arial"/>
                <a:cs typeface="Arial"/>
                <a:sym typeface="Arial"/>
              </a:endParaRPr>
            </a:p>
          </p:txBody>
        </p:sp>
      </p:grpSp>
      <p:grpSp>
        <p:nvGrpSpPr>
          <p:cNvPr id="161" name="Google Shape;161;p4"/>
          <p:cNvGrpSpPr/>
          <p:nvPr/>
        </p:nvGrpSpPr>
        <p:grpSpPr>
          <a:xfrm>
            <a:off x="8091551" y="3138455"/>
            <a:ext cx="1451170" cy="1530593"/>
            <a:chOff x="1029363" y="4889752"/>
            <a:chExt cx="1558387" cy="2202292"/>
          </a:xfrm>
        </p:grpSpPr>
        <p:pic>
          <p:nvPicPr>
            <p:cNvPr id="162" name="Google Shape;162;p4"/>
            <p:cNvPicPr preferRelativeResize="0"/>
            <p:nvPr/>
          </p:nvPicPr>
          <p:blipFill rotWithShape="1">
            <a:blip r:embed="rId4">
              <a:alphaModFix/>
            </a:blip>
            <a:srcRect/>
            <a:stretch/>
          </p:blipFill>
          <p:spPr>
            <a:xfrm>
              <a:off x="1029363" y="4889752"/>
              <a:ext cx="1506615" cy="2202292"/>
            </a:xfrm>
            <a:prstGeom prst="rect">
              <a:avLst/>
            </a:prstGeom>
            <a:noFill/>
            <a:ln>
              <a:noFill/>
            </a:ln>
          </p:spPr>
        </p:pic>
        <p:sp>
          <p:nvSpPr>
            <p:cNvPr id="163" name="Google Shape;163;p4"/>
            <p:cNvSpPr txBox="1"/>
            <p:nvPr/>
          </p:nvSpPr>
          <p:spPr>
            <a:xfrm>
              <a:off x="1081150" y="5161399"/>
              <a:ext cx="15066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Agape is</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love, not gifts</a:t>
              </a:r>
              <a:endParaRPr sz="1300" b="0" i="0" u="none" strike="noStrike" cap="none">
                <a:solidFill>
                  <a:srgbClr val="000000"/>
                </a:solidFill>
                <a:latin typeface="Arial"/>
                <a:ea typeface="Arial"/>
                <a:cs typeface="Arial"/>
                <a:sym typeface="Arial"/>
              </a:endParaRPr>
            </a:p>
          </p:txBody>
        </p:sp>
      </p:grpSp>
      <p:grpSp>
        <p:nvGrpSpPr>
          <p:cNvPr id="164" name="Google Shape;164;p4"/>
          <p:cNvGrpSpPr/>
          <p:nvPr/>
        </p:nvGrpSpPr>
        <p:grpSpPr>
          <a:xfrm>
            <a:off x="5381575" y="4749431"/>
            <a:ext cx="1470523" cy="1530593"/>
            <a:chOff x="1101757" y="4784092"/>
            <a:chExt cx="1318500" cy="2202292"/>
          </a:xfrm>
        </p:grpSpPr>
        <p:pic>
          <p:nvPicPr>
            <p:cNvPr id="165" name="Google Shape;165;p4"/>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166" name="Google Shape;166;p4"/>
            <p:cNvSpPr txBox="1"/>
            <p:nvPr/>
          </p:nvSpPr>
          <p:spPr>
            <a:xfrm>
              <a:off x="1101757" y="4960774"/>
              <a:ext cx="1318500" cy="996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Obedience is Conforming your will</a:t>
              </a:r>
              <a:endParaRPr sz="1300" b="0" i="0" u="none" strike="noStrike" cap="none">
                <a:solidFill>
                  <a:srgbClr val="000000"/>
                </a:solidFill>
                <a:latin typeface="Arial"/>
                <a:ea typeface="Arial"/>
                <a:cs typeface="Arial"/>
                <a:sym typeface="Arial"/>
              </a:endParaRPr>
            </a:p>
          </p:txBody>
        </p:sp>
      </p:grpSp>
      <p:grpSp>
        <p:nvGrpSpPr>
          <p:cNvPr id="167" name="Google Shape;167;p4"/>
          <p:cNvGrpSpPr/>
          <p:nvPr/>
        </p:nvGrpSpPr>
        <p:grpSpPr>
          <a:xfrm>
            <a:off x="2202800" y="3420180"/>
            <a:ext cx="1245976" cy="2046989"/>
            <a:chOff x="992295" y="4678878"/>
            <a:chExt cx="1434300" cy="2026722"/>
          </a:xfrm>
        </p:grpSpPr>
        <p:pic>
          <p:nvPicPr>
            <p:cNvPr id="168" name="Google Shape;168;p4"/>
            <p:cNvPicPr preferRelativeResize="0"/>
            <p:nvPr/>
          </p:nvPicPr>
          <p:blipFill rotWithShape="1">
            <a:blip r:embed="rId4">
              <a:alphaModFix/>
            </a:blip>
            <a:srcRect/>
            <a:stretch/>
          </p:blipFill>
          <p:spPr>
            <a:xfrm>
              <a:off x="1092927" y="4678878"/>
              <a:ext cx="1233085" cy="2026722"/>
            </a:xfrm>
            <a:prstGeom prst="rect">
              <a:avLst/>
            </a:prstGeom>
            <a:noFill/>
            <a:ln>
              <a:noFill/>
            </a:ln>
          </p:spPr>
        </p:pic>
        <p:sp>
          <p:nvSpPr>
            <p:cNvPr id="169" name="Google Shape;169;p4"/>
            <p:cNvSpPr txBox="1"/>
            <p:nvPr/>
          </p:nvSpPr>
          <p:spPr>
            <a:xfrm>
              <a:off x="992295" y="4939467"/>
              <a:ext cx="1434300" cy="68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Kairos is a ministry of sacrifice</a:t>
              </a:r>
              <a:endParaRPr sz="1300" b="0" i="0" u="none" strike="noStrike" cap="non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3f38b927c03_0_72"/>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 </a:t>
            </a:r>
            <a:endParaRPr/>
          </a:p>
        </p:txBody>
      </p:sp>
      <p:sp>
        <p:nvSpPr>
          <p:cNvPr id="175" name="Google Shape;175;g3f38b927c03_0_72"/>
          <p:cNvSpPr txBox="1">
            <a:spLocks noGrp="1"/>
          </p:cNvSpPr>
          <p:nvPr>
            <p:ph type="body" idx="1"/>
          </p:nvPr>
        </p:nvSpPr>
        <p:spPr>
          <a:xfrm>
            <a:off x="609450" y="1600200"/>
            <a:ext cx="10969800" cy="5408700"/>
          </a:xfrm>
          <a:prstGeom prst="rect">
            <a:avLst/>
          </a:prstGeom>
          <a:noFill/>
          <a:ln>
            <a:noFill/>
          </a:ln>
        </p:spPr>
        <p:txBody>
          <a:bodyPr spcFirstLastPara="1" wrap="square" lIns="91425" tIns="45700" rIns="91425" bIns="45700" anchor="t" anchorCtr="0">
            <a:normAutofit/>
          </a:bodyPr>
          <a:lstStyle/>
          <a:p>
            <a:pPr marL="457200" lvl="0" indent="0" algn="l" rtl="0">
              <a:lnSpc>
                <a:spcPct val="150000"/>
              </a:lnSpc>
              <a:spcBef>
                <a:spcPts val="0"/>
              </a:spcBef>
              <a:spcAft>
                <a:spcPts val="0"/>
              </a:spcAft>
              <a:buSzPts val="3200"/>
              <a:buNone/>
            </a:pPr>
            <a:r>
              <a:rPr lang="en-US" sz="3564">
                <a:latin typeface="Arial"/>
                <a:ea typeface="Arial"/>
                <a:cs typeface="Arial"/>
                <a:sym typeface="Arial"/>
              </a:rPr>
              <a:t> </a:t>
            </a:r>
            <a:endParaRPr sz="2764">
              <a:latin typeface="Arial"/>
              <a:ea typeface="Arial"/>
              <a:cs typeface="Arial"/>
              <a:sym typeface="Arial"/>
            </a:endParaRPr>
          </a:p>
          <a:p>
            <a:pPr marL="0" lvl="0" indent="0" algn="l" rtl="0">
              <a:lnSpc>
                <a:spcPct val="100000"/>
              </a:lnSpc>
              <a:spcBef>
                <a:spcPts val="0"/>
              </a:spcBef>
              <a:spcAft>
                <a:spcPts val="0"/>
              </a:spcAft>
              <a:buSzPts val="3200"/>
              <a:buNone/>
            </a:pPr>
            <a:endParaRPr/>
          </a:p>
        </p:txBody>
      </p:sp>
      <p:pic>
        <p:nvPicPr>
          <p:cNvPr id="176" name="Google Shape;176;g3f38b927c03_0_72" descr="A body of water surrounded by trees&#10;&#10;Description automatically generated"/>
          <p:cNvPicPr preferRelativeResize="0">
            <a:picLocks noGrp="1"/>
          </p:cNvPicPr>
          <p:nvPr>
            <p:ph type="body" idx="1"/>
          </p:nvPr>
        </p:nvPicPr>
        <p:blipFill rotWithShape="1">
          <a:blip r:embed="rId3">
            <a:alphaModFix/>
          </a:blip>
          <a:srcRect/>
          <a:stretch/>
        </p:blipFill>
        <p:spPr>
          <a:xfrm>
            <a:off x="1330300" y="0"/>
            <a:ext cx="8579100" cy="6315300"/>
          </a:xfrm>
          <a:prstGeom prst="rect">
            <a:avLst/>
          </a:prstGeom>
          <a:noFill/>
          <a:ln>
            <a:noFill/>
          </a:ln>
        </p:spPr>
      </p:pic>
      <p:sp>
        <p:nvSpPr>
          <p:cNvPr id="177" name="Google Shape;177;g3f38b927c03_0_72"/>
          <p:cNvSpPr txBox="1"/>
          <p:nvPr/>
        </p:nvSpPr>
        <p:spPr>
          <a:xfrm>
            <a:off x="1505050" y="144511"/>
            <a:ext cx="8229600" cy="8787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1DFE"/>
              </a:buClr>
              <a:buSzPts val="5400"/>
              <a:buFont typeface="Calibri"/>
              <a:buNone/>
            </a:pPr>
            <a:r>
              <a:rPr lang="en-US" sz="3000" b="1" i="0" u="none" strike="noStrike" cap="none">
                <a:solidFill>
                  <a:srgbClr val="051DFE"/>
                </a:solidFill>
                <a:latin typeface="Calibri"/>
                <a:ea typeface="Calibri"/>
                <a:cs typeface="Calibri"/>
                <a:sym typeface="Calibri"/>
              </a:rPr>
              <a:t>Common Ground - Kairos </a:t>
            </a:r>
            <a:r>
              <a:rPr lang="en-US" sz="3000" b="1">
                <a:solidFill>
                  <a:srgbClr val="051DFE"/>
                </a:solidFill>
                <a:latin typeface="Calibri"/>
                <a:ea typeface="Calibri"/>
                <a:cs typeface="Calibri"/>
                <a:sym typeface="Calibri"/>
              </a:rPr>
              <a:t>Outside</a:t>
            </a:r>
            <a:endParaRPr sz="3000" b="0" i="0" u="none" strike="noStrike" cap="none">
              <a:solidFill>
                <a:srgbClr val="000000"/>
              </a:solidFill>
              <a:latin typeface="Arial"/>
              <a:ea typeface="Arial"/>
              <a:cs typeface="Arial"/>
              <a:sym typeface="Arial"/>
            </a:endParaRPr>
          </a:p>
        </p:txBody>
      </p:sp>
      <p:grpSp>
        <p:nvGrpSpPr>
          <p:cNvPr id="178" name="Google Shape;178;g3f38b927c03_0_72"/>
          <p:cNvGrpSpPr/>
          <p:nvPr/>
        </p:nvGrpSpPr>
        <p:grpSpPr>
          <a:xfrm>
            <a:off x="4462025" y="1651172"/>
            <a:ext cx="1079339" cy="1530580"/>
            <a:chOff x="1063782" y="4678877"/>
            <a:chExt cx="1299000" cy="2026722"/>
          </a:xfrm>
        </p:grpSpPr>
        <p:pic>
          <p:nvPicPr>
            <p:cNvPr id="179" name="Google Shape;179;g3f38b927c03_0_72"/>
            <p:cNvPicPr preferRelativeResize="0"/>
            <p:nvPr/>
          </p:nvPicPr>
          <p:blipFill rotWithShape="1">
            <a:blip r:embed="rId4">
              <a:alphaModFix/>
            </a:blip>
            <a:srcRect/>
            <a:stretch/>
          </p:blipFill>
          <p:spPr>
            <a:xfrm>
              <a:off x="1066800" y="4678877"/>
              <a:ext cx="1233085" cy="2026722"/>
            </a:xfrm>
            <a:prstGeom prst="rect">
              <a:avLst/>
            </a:prstGeom>
            <a:noFill/>
            <a:ln>
              <a:noFill/>
            </a:ln>
          </p:spPr>
        </p:pic>
        <p:sp>
          <p:nvSpPr>
            <p:cNvPr id="180" name="Google Shape;180;g3f38b927c03_0_72"/>
            <p:cNvSpPr txBox="1"/>
            <p:nvPr/>
          </p:nvSpPr>
          <p:spPr>
            <a:xfrm>
              <a:off x="1063782" y="4801498"/>
              <a:ext cx="1299000" cy="917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Avoid activities that divide</a:t>
              </a:r>
              <a:endParaRPr sz="1300" b="1" i="0" u="none" strike="noStrike" cap="none">
                <a:solidFill>
                  <a:srgbClr val="000000"/>
                </a:solidFill>
                <a:latin typeface="Calibri"/>
                <a:ea typeface="Calibri"/>
                <a:cs typeface="Calibri"/>
                <a:sym typeface="Calibri"/>
              </a:endParaRPr>
            </a:p>
          </p:txBody>
        </p:sp>
      </p:grpSp>
      <p:grpSp>
        <p:nvGrpSpPr>
          <p:cNvPr id="181" name="Google Shape;181;g3f38b927c03_0_72"/>
          <p:cNvGrpSpPr/>
          <p:nvPr/>
        </p:nvGrpSpPr>
        <p:grpSpPr>
          <a:xfrm>
            <a:off x="3762825" y="2947874"/>
            <a:ext cx="965907" cy="1767099"/>
            <a:chOff x="969249" y="4578175"/>
            <a:chExt cx="1392600" cy="2026722"/>
          </a:xfrm>
        </p:grpSpPr>
        <p:pic>
          <p:nvPicPr>
            <p:cNvPr id="182" name="Google Shape;182;g3f38b927c03_0_72"/>
            <p:cNvPicPr preferRelativeResize="0"/>
            <p:nvPr/>
          </p:nvPicPr>
          <p:blipFill rotWithShape="1">
            <a:blip r:embed="rId4">
              <a:alphaModFix/>
            </a:blip>
            <a:srcRect/>
            <a:stretch/>
          </p:blipFill>
          <p:spPr>
            <a:xfrm>
              <a:off x="1043644" y="4578175"/>
              <a:ext cx="1233085" cy="2026722"/>
            </a:xfrm>
            <a:prstGeom prst="rect">
              <a:avLst/>
            </a:prstGeom>
            <a:noFill/>
            <a:ln>
              <a:noFill/>
            </a:ln>
          </p:spPr>
        </p:pic>
        <p:sp>
          <p:nvSpPr>
            <p:cNvPr id="183" name="Google Shape;183;g3f38b927c03_0_72"/>
            <p:cNvSpPr txBox="1"/>
            <p:nvPr/>
          </p:nvSpPr>
          <p:spPr>
            <a:xfrm>
              <a:off x="969249" y="4796750"/>
              <a:ext cx="1392600" cy="794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Lay our differences aside</a:t>
              </a:r>
              <a:endParaRPr sz="1300" b="0" i="0" u="none" strike="noStrike" cap="none">
                <a:solidFill>
                  <a:srgbClr val="000000"/>
                </a:solidFill>
                <a:latin typeface="Arial"/>
                <a:ea typeface="Arial"/>
                <a:cs typeface="Arial"/>
                <a:sym typeface="Arial"/>
              </a:endParaRPr>
            </a:p>
          </p:txBody>
        </p:sp>
      </p:grpSp>
      <p:grpSp>
        <p:nvGrpSpPr>
          <p:cNvPr id="184" name="Google Shape;184;g3f38b927c03_0_72"/>
          <p:cNvGrpSpPr/>
          <p:nvPr/>
        </p:nvGrpSpPr>
        <p:grpSpPr>
          <a:xfrm>
            <a:off x="6828050" y="2339875"/>
            <a:ext cx="1381833" cy="2142691"/>
            <a:chOff x="963815" y="4678878"/>
            <a:chExt cx="1481700" cy="1948078"/>
          </a:xfrm>
        </p:grpSpPr>
        <p:pic>
          <p:nvPicPr>
            <p:cNvPr id="185" name="Google Shape;185;g3f38b927c03_0_72"/>
            <p:cNvPicPr preferRelativeResize="0"/>
            <p:nvPr/>
          </p:nvPicPr>
          <p:blipFill rotWithShape="1">
            <a:blip r:embed="rId4">
              <a:alphaModFix/>
            </a:blip>
            <a:srcRect/>
            <a:stretch/>
          </p:blipFill>
          <p:spPr>
            <a:xfrm>
              <a:off x="1066800" y="4678878"/>
              <a:ext cx="1233085" cy="1948078"/>
            </a:xfrm>
            <a:prstGeom prst="rect">
              <a:avLst/>
            </a:prstGeom>
            <a:noFill/>
            <a:ln>
              <a:noFill/>
            </a:ln>
          </p:spPr>
        </p:pic>
        <p:sp>
          <p:nvSpPr>
            <p:cNvPr id="186" name="Google Shape;186;g3f38b927c03_0_72"/>
            <p:cNvSpPr txBox="1"/>
            <p:nvPr/>
          </p:nvSpPr>
          <p:spPr>
            <a:xfrm>
              <a:off x="963815" y="5016226"/>
              <a:ext cx="1481700" cy="44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Planting seeds through love</a:t>
              </a:r>
              <a:endParaRPr sz="1300" b="0" i="0" u="none" strike="noStrike" cap="none">
                <a:solidFill>
                  <a:srgbClr val="000000"/>
                </a:solidFill>
                <a:latin typeface="Arial"/>
                <a:ea typeface="Arial"/>
                <a:cs typeface="Arial"/>
                <a:sym typeface="Arial"/>
              </a:endParaRPr>
            </a:p>
          </p:txBody>
        </p:sp>
      </p:grpSp>
      <p:grpSp>
        <p:nvGrpSpPr>
          <p:cNvPr id="187" name="Google Shape;187;g3f38b927c03_0_72"/>
          <p:cNvGrpSpPr/>
          <p:nvPr/>
        </p:nvGrpSpPr>
        <p:grpSpPr>
          <a:xfrm>
            <a:off x="5707950" y="1743779"/>
            <a:ext cx="1211315" cy="2046989"/>
            <a:chOff x="992238" y="4678878"/>
            <a:chExt cx="1394400" cy="2026722"/>
          </a:xfrm>
        </p:grpSpPr>
        <p:pic>
          <p:nvPicPr>
            <p:cNvPr id="188" name="Google Shape;188;g3f38b927c03_0_72"/>
            <p:cNvPicPr preferRelativeResize="0"/>
            <p:nvPr/>
          </p:nvPicPr>
          <p:blipFill rotWithShape="1">
            <a:blip r:embed="rId4">
              <a:alphaModFix/>
            </a:blip>
            <a:srcRect/>
            <a:stretch/>
          </p:blipFill>
          <p:spPr>
            <a:xfrm>
              <a:off x="1092927" y="4678878"/>
              <a:ext cx="1233085" cy="2026722"/>
            </a:xfrm>
            <a:prstGeom prst="rect">
              <a:avLst/>
            </a:prstGeom>
            <a:noFill/>
            <a:ln>
              <a:noFill/>
            </a:ln>
          </p:spPr>
        </p:pic>
        <p:sp>
          <p:nvSpPr>
            <p:cNvPr id="189" name="Google Shape;189;g3f38b927c03_0_72"/>
            <p:cNvSpPr txBox="1"/>
            <p:nvPr/>
          </p:nvSpPr>
          <p:spPr>
            <a:xfrm>
              <a:off x="992238" y="4906795"/>
              <a:ext cx="1394400" cy="68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Teach</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common ground</a:t>
              </a:r>
              <a:endParaRPr sz="1300" b="0" i="0" u="none" strike="noStrike" cap="none">
                <a:solidFill>
                  <a:srgbClr val="000000"/>
                </a:solidFill>
                <a:latin typeface="Arial"/>
                <a:ea typeface="Arial"/>
                <a:cs typeface="Arial"/>
                <a:sym typeface="Arial"/>
              </a:endParaRPr>
            </a:p>
          </p:txBody>
        </p:sp>
      </p:grpSp>
      <p:grpSp>
        <p:nvGrpSpPr>
          <p:cNvPr id="190" name="Google Shape;190;g3f38b927c03_0_72"/>
          <p:cNvGrpSpPr/>
          <p:nvPr/>
        </p:nvGrpSpPr>
        <p:grpSpPr>
          <a:xfrm>
            <a:off x="3088667" y="1887974"/>
            <a:ext cx="1211383" cy="1734874"/>
            <a:chOff x="989235" y="4678878"/>
            <a:chExt cx="1233085" cy="2026722"/>
          </a:xfrm>
        </p:grpSpPr>
        <p:pic>
          <p:nvPicPr>
            <p:cNvPr id="191" name="Google Shape;191;g3f38b927c03_0_72"/>
            <p:cNvPicPr preferRelativeResize="0"/>
            <p:nvPr/>
          </p:nvPicPr>
          <p:blipFill rotWithShape="1">
            <a:blip r:embed="rId4">
              <a:alphaModFix/>
            </a:blip>
            <a:srcRect/>
            <a:stretch/>
          </p:blipFill>
          <p:spPr>
            <a:xfrm>
              <a:off x="989235" y="4678878"/>
              <a:ext cx="1233085" cy="2026722"/>
            </a:xfrm>
            <a:prstGeom prst="rect">
              <a:avLst/>
            </a:prstGeom>
            <a:noFill/>
            <a:ln>
              <a:noFill/>
            </a:ln>
          </p:spPr>
        </p:pic>
        <p:sp>
          <p:nvSpPr>
            <p:cNvPr id="192" name="Google Shape;192;g3f38b927c03_0_72"/>
            <p:cNvSpPr txBox="1"/>
            <p:nvPr/>
          </p:nvSpPr>
          <p:spPr>
            <a:xfrm>
              <a:off x="989243" y="4899236"/>
              <a:ext cx="1177800" cy="809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Respect all church affiliations</a:t>
              </a:r>
              <a:endParaRPr sz="1300" b="0" i="0" u="none" strike="noStrike" cap="none">
                <a:solidFill>
                  <a:srgbClr val="000000"/>
                </a:solidFill>
                <a:latin typeface="Arial"/>
                <a:ea typeface="Arial"/>
                <a:cs typeface="Arial"/>
                <a:sym typeface="Arial"/>
              </a:endParaRPr>
            </a:p>
          </p:txBody>
        </p:sp>
      </p:grpSp>
      <p:grpSp>
        <p:nvGrpSpPr>
          <p:cNvPr id="193" name="Google Shape;193;g3f38b927c03_0_72"/>
          <p:cNvGrpSpPr/>
          <p:nvPr/>
        </p:nvGrpSpPr>
        <p:grpSpPr>
          <a:xfrm>
            <a:off x="4238550" y="3846760"/>
            <a:ext cx="1285801" cy="1918857"/>
            <a:chOff x="1043640" y="4784092"/>
            <a:chExt cx="1318500" cy="2202292"/>
          </a:xfrm>
        </p:grpSpPr>
        <p:pic>
          <p:nvPicPr>
            <p:cNvPr id="194" name="Google Shape;194;g3f38b927c03_0_72"/>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195" name="Google Shape;195;g3f38b927c03_0_72"/>
            <p:cNvSpPr txBox="1"/>
            <p:nvPr/>
          </p:nvSpPr>
          <p:spPr>
            <a:xfrm>
              <a:off x="1043640" y="5066905"/>
              <a:ext cx="1318500" cy="79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No communion in Kairos Outside</a:t>
              </a:r>
              <a:endParaRPr sz="1300" b="0" i="0" u="none" strike="noStrike" cap="none">
                <a:solidFill>
                  <a:srgbClr val="000000"/>
                </a:solidFill>
                <a:latin typeface="Arial"/>
                <a:ea typeface="Arial"/>
                <a:cs typeface="Arial"/>
                <a:sym typeface="Arial"/>
              </a:endParaRPr>
            </a:p>
          </p:txBody>
        </p:sp>
      </p:grpSp>
      <p:grpSp>
        <p:nvGrpSpPr>
          <p:cNvPr id="196" name="Google Shape;196;g3f38b927c03_0_72"/>
          <p:cNvGrpSpPr/>
          <p:nvPr/>
        </p:nvGrpSpPr>
        <p:grpSpPr>
          <a:xfrm>
            <a:off x="7360900" y="4405278"/>
            <a:ext cx="1332911" cy="1928382"/>
            <a:chOff x="1032108" y="4595927"/>
            <a:chExt cx="1347600" cy="2390457"/>
          </a:xfrm>
        </p:grpSpPr>
        <p:pic>
          <p:nvPicPr>
            <p:cNvPr id="197" name="Google Shape;197;g3f38b927c03_0_72"/>
            <p:cNvPicPr preferRelativeResize="0"/>
            <p:nvPr/>
          </p:nvPicPr>
          <p:blipFill rotWithShape="1">
            <a:blip r:embed="rId4">
              <a:alphaModFix/>
            </a:blip>
            <a:srcRect/>
            <a:stretch/>
          </p:blipFill>
          <p:spPr>
            <a:xfrm>
              <a:off x="1070989" y="4595927"/>
              <a:ext cx="1269823" cy="2390457"/>
            </a:xfrm>
            <a:prstGeom prst="rect">
              <a:avLst/>
            </a:prstGeom>
            <a:noFill/>
            <a:ln>
              <a:noFill/>
            </a:ln>
          </p:spPr>
        </p:pic>
        <p:sp>
          <p:nvSpPr>
            <p:cNvPr id="198" name="Google Shape;198;g3f38b927c03_0_72"/>
            <p:cNvSpPr txBox="1"/>
            <p:nvPr/>
          </p:nvSpPr>
          <p:spPr>
            <a:xfrm>
              <a:off x="1032108" y="5088487"/>
              <a:ext cx="1347600" cy="362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Unify in Christ</a:t>
              </a:r>
              <a:endParaRPr sz="1300" b="0" i="0" u="none" strike="noStrike" cap="none">
                <a:solidFill>
                  <a:srgbClr val="000000"/>
                </a:solidFill>
                <a:latin typeface="Arial"/>
                <a:ea typeface="Arial"/>
                <a:cs typeface="Arial"/>
                <a:sym typeface="Arial"/>
              </a:endParaRPr>
            </a:p>
          </p:txBody>
        </p:sp>
      </p:grpSp>
      <p:grpSp>
        <p:nvGrpSpPr>
          <p:cNvPr id="199" name="Google Shape;199;g3f38b927c03_0_72"/>
          <p:cNvGrpSpPr/>
          <p:nvPr/>
        </p:nvGrpSpPr>
        <p:grpSpPr>
          <a:xfrm>
            <a:off x="7987425" y="3138450"/>
            <a:ext cx="1747118" cy="1530600"/>
            <a:chOff x="917544" y="4889745"/>
            <a:chExt cx="1876200" cy="2202302"/>
          </a:xfrm>
        </p:grpSpPr>
        <p:pic>
          <p:nvPicPr>
            <p:cNvPr id="200" name="Google Shape;200;g3f38b927c03_0_72"/>
            <p:cNvPicPr preferRelativeResize="0"/>
            <p:nvPr/>
          </p:nvPicPr>
          <p:blipFill rotWithShape="1">
            <a:blip r:embed="rId4">
              <a:alphaModFix/>
            </a:blip>
            <a:srcRect/>
            <a:stretch/>
          </p:blipFill>
          <p:spPr>
            <a:xfrm>
              <a:off x="1029362" y="4889745"/>
              <a:ext cx="1680197" cy="2202302"/>
            </a:xfrm>
            <a:prstGeom prst="rect">
              <a:avLst/>
            </a:prstGeom>
            <a:noFill/>
            <a:ln>
              <a:noFill/>
            </a:ln>
          </p:spPr>
        </p:pic>
        <p:sp>
          <p:nvSpPr>
            <p:cNvPr id="201" name="Google Shape;201;g3f38b927c03_0_72"/>
            <p:cNvSpPr txBox="1"/>
            <p:nvPr/>
          </p:nvSpPr>
          <p:spPr>
            <a:xfrm>
              <a:off x="917544" y="5176040"/>
              <a:ext cx="18762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Kairos is interdenominational</a:t>
              </a:r>
              <a:endParaRPr sz="1300" b="0" i="0" u="none" strike="noStrike" cap="none">
                <a:solidFill>
                  <a:srgbClr val="000000"/>
                </a:solidFill>
                <a:latin typeface="Arial"/>
                <a:ea typeface="Arial"/>
                <a:cs typeface="Arial"/>
                <a:sym typeface="Arial"/>
              </a:endParaRPr>
            </a:p>
          </p:txBody>
        </p:sp>
      </p:grpSp>
      <p:grpSp>
        <p:nvGrpSpPr>
          <p:cNvPr id="202" name="Google Shape;202;g3f38b927c03_0_72"/>
          <p:cNvGrpSpPr/>
          <p:nvPr/>
        </p:nvGrpSpPr>
        <p:grpSpPr>
          <a:xfrm>
            <a:off x="5381575" y="4749431"/>
            <a:ext cx="1381919" cy="1530593"/>
            <a:chOff x="1101757" y="4784092"/>
            <a:chExt cx="1239056" cy="2202292"/>
          </a:xfrm>
        </p:grpSpPr>
        <p:pic>
          <p:nvPicPr>
            <p:cNvPr id="203" name="Google Shape;203;g3f38b927c03_0_72"/>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204" name="Google Shape;204;g3f38b927c03_0_72"/>
            <p:cNvSpPr txBox="1"/>
            <p:nvPr/>
          </p:nvSpPr>
          <p:spPr>
            <a:xfrm>
              <a:off x="1101757" y="5065594"/>
              <a:ext cx="12330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Avoid</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criticism</a:t>
              </a:r>
              <a:endParaRPr sz="1300" b="0" i="0" u="none" strike="noStrike" cap="none">
                <a:solidFill>
                  <a:srgbClr val="000000"/>
                </a:solidFill>
                <a:latin typeface="Arial"/>
                <a:ea typeface="Arial"/>
                <a:cs typeface="Arial"/>
                <a:sym typeface="Arial"/>
              </a:endParaRPr>
            </a:p>
          </p:txBody>
        </p:sp>
      </p:grpSp>
      <p:grpSp>
        <p:nvGrpSpPr>
          <p:cNvPr id="205" name="Google Shape;205;g3f38b927c03_0_72"/>
          <p:cNvGrpSpPr/>
          <p:nvPr/>
        </p:nvGrpSpPr>
        <p:grpSpPr>
          <a:xfrm>
            <a:off x="2327650" y="3694360"/>
            <a:ext cx="1285801" cy="1918857"/>
            <a:chOff x="1043619" y="4784092"/>
            <a:chExt cx="1318500" cy="2202292"/>
          </a:xfrm>
        </p:grpSpPr>
        <p:pic>
          <p:nvPicPr>
            <p:cNvPr id="206" name="Google Shape;206;g3f38b927c03_0_72"/>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207" name="Google Shape;207;g3f38b927c03_0_72"/>
            <p:cNvSpPr txBox="1"/>
            <p:nvPr/>
          </p:nvSpPr>
          <p:spPr>
            <a:xfrm>
              <a:off x="1043619" y="5145178"/>
              <a:ext cx="1318500" cy="565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Anonymous loving servants</a:t>
              </a:r>
              <a:endParaRPr sz="1300" b="0" i="0" u="none" strike="noStrike" cap="non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3f38b927c03_0_106"/>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 </a:t>
            </a:r>
            <a:endParaRPr/>
          </a:p>
        </p:txBody>
      </p:sp>
      <p:sp>
        <p:nvSpPr>
          <p:cNvPr id="213" name="Google Shape;213;g3f38b927c03_0_106"/>
          <p:cNvSpPr txBox="1">
            <a:spLocks noGrp="1"/>
          </p:cNvSpPr>
          <p:nvPr>
            <p:ph type="body" idx="1"/>
          </p:nvPr>
        </p:nvSpPr>
        <p:spPr>
          <a:xfrm>
            <a:off x="609450" y="1600200"/>
            <a:ext cx="10969800" cy="5408700"/>
          </a:xfrm>
          <a:prstGeom prst="rect">
            <a:avLst/>
          </a:prstGeom>
          <a:noFill/>
          <a:ln>
            <a:noFill/>
          </a:ln>
        </p:spPr>
        <p:txBody>
          <a:bodyPr spcFirstLastPara="1" wrap="square" lIns="91425" tIns="45700" rIns="91425" bIns="45700" anchor="t" anchorCtr="0">
            <a:normAutofit/>
          </a:bodyPr>
          <a:lstStyle/>
          <a:p>
            <a:pPr marL="457200" lvl="0" indent="0" algn="l" rtl="0">
              <a:lnSpc>
                <a:spcPct val="150000"/>
              </a:lnSpc>
              <a:spcBef>
                <a:spcPts val="0"/>
              </a:spcBef>
              <a:spcAft>
                <a:spcPts val="0"/>
              </a:spcAft>
              <a:buSzPts val="3200"/>
              <a:buNone/>
            </a:pPr>
            <a:r>
              <a:rPr lang="en-US" sz="3564">
                <a:latin typeface="Arial"/>
                <a:ea typeface="Arial"/>
                <a:cs typeface="Arial"/>
                <a:sym typeface="Arial"/>
              </a:rPr>
              <a:t> </a:t>
            </a:r>
            <a:endParaRPr sz="2764">
              <a:latin typeface="Arial"/>
              <a:ea typeface="Arial"/>
              <a:cs typeface="Arial"/>
              <a:sym typeface="Arial"/>
            </a:endParaRPr>
          </a:p>
          <a:p>
            <a:pPr marL="0" lvl="0" indent="0" algn="l" rtl="0">
              <a:lnSpc>
                <a:spcPct val="100000"/>
              </a:lnSpc>
              <a:spcBef>
                <a:spcPts val="0"/>
              </a:spcBef>
              <a:spcAft>
                <a:spcPts val="0"/>
              </a:spcAft>
              <a:buSzPts val="3200"/>
              <a:buNone/>
            </a:pPr>
            <a:endParaRPr/>
          </a:p>
        </p:txBody>
      </p:sp>
      <p:pic>
        <p:nvPicPr>
          <p:cNvPr id="214" name="Google Shape;214;g3f38b927c03_0_106" descr="A body of water surrounded by trees&#10;&#10;Description automatically generated"/>
          <p:cNvPicPr preferRelativeResize="0">
            <a:picLocks noGrp="1"/>
          </p:cNvPicPr>
          <p:nvPr>
            <p:ph type="body" idx="1"/>
          </p:nvPr>
        </p:nvPicPr>
        <p:blipFill rotWithShape="1">
          <a:blip r:embed="rId3">
            <a:alphaModFix/>
          </a:blip>
          <a:srcRect/>
          <a:stretch/>
        </p:blipFill>
        <p:spPr>
          <a:xfrm>
            <a:off x="1330300" y="0"/>
            <a:ext cx="8579100" cy="6315300"/>
          </a:xfrm>
          <a:prstGeom prst="rect">
            <a:avLst/>
          </a:prstGeom>
          <a:noFill/>
          <a:ln>
            <a:noFill/>
          </a:ln>
        </p:spPr>
      </p:pic>
      <p:sp>
        <p:nvSpPr>
          <p:cNvPr id="215" name="Google Shape;215;g3f38b927c03_0_106"/>
          <p:cNvSpPr txBox="1"/>
          <p:nvPr/>
        </p:nvSpPr>
        <p:spPr>
          <a:xfrm>
            <a:off x="1505050" y="144511"/>
            <a:ext cx="8229600" cy="8787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1DFE"/>
              </a:buClr>
              <a:buSzPts val="5400"/>
              <a:buFont typeface="Calibri"/>
              <a:buNone/>
            </a:pPr>
            <a:r>
              <a:rPr lang="en-US" sz="3000" b="1" i="0" u="none" strike="noStrike" cap="none">
                <a:solidFill>
                  <a:srgbClr val="051DFE"/>
                </a:solidFill>
                <a:latin typeface="Calibri"/>
                <a:ea typeface="Calibri"/>
                <a:cs typeface="Calibri"/>
                <a:sym typeface="Calibri"/>
              </a:rPr>
              <a:t>Team Formation </a:t>
            </a:r>
            <a:r>
              <a:rPr lang="en-US" sz="3000" b="1">
                <a:solidFill>
                  <a:srgbClr val="051DFE"/>
                </a:solidFill>
                <a:latin typeface="Calibri"/>
                <a:ea typeface="Calibri"/>
                <a:cs typeface="Calibri"/>
                <a:sym typeface="Calibri"/>
              </a:rPr>
              <a:t>– Kairos Torch</a:t>
            </a:r>
            <a:endParaRPr sz="3000" b="0" i="0" u="none" strike="noStrike" cap="none">
              <a:solidFill>
                <a:srgbClr val="000000"/>
              </a:solidFill>
              <a:latin typeface="Arial"/>
              <a:ea typeface="Arial"/>
              <a:cs typeface="Arial"/>
              <a:sym typeface="Arial"/>
            </a:endParaRPr>
          </a:p>
        </p:txBody>
      </p:sp>
      <p:grpSp>
        <p:nvGrpSpPr>
          <p:cNvPr id="216" name="Google Shape;216;g3f38b927c03_0_106"/>
          <p:cNvGrpSpPr/>
          <p:nvPr/>
        </p:nvGrpSpPr>
        <p:grpSpPr>
          <a:xfrm>
            <a:off x="4462025" y="1651172"/>
            <a:ext cx="1079339" cy="1530580"/>
            <a:chOff x="1063782" y="4678877"/>
            <a:chExt cx="1299000" cy="2026722"/>
          </a:xfrm>
        </p:grpSpPr>
        <p:pic>
          <p:nvPicPr>
            <p:cNvPr id="217" name="Google Shape;217;g3f38b927c03_0_106"/>
            <p:cNvPicPr preferRelativeResize="0"/>
            <p:nvPr/>
          </p:nvPicPr>
          <p:blipFill rotWithShape="1">
            <a:blip r:embed="rId4">
              <a:alphaModFix/>
            </a:blip>
            <a:srcRect/>
            <a:stretch/>
          </p:blipFill>
          <p:spPr>
            <a:xfrm>
              <a:off x="1066800" y="4678877"/>
              <a:ext cx="1233085" cy="2026722"/>
            </a:xfrm>
            <a:prstGeom prst="rect">
              <a:avLst/>
            </a:prstGeom>
            <a:noFill/>
            <a:ln>
              <a:noFill/>
            </a:ln>
          </p:spPr>
        </p:pic>
        <p:sp>
          <p:nvSpPr>
            <p:cNvPr id="218" name="Google Shape;218;g3f38b927c03_0_106"/>
            <p:cNvSpPr txBox="1"/>
            <p:nvPr/>
          </p:nvSpPr>
          <p:spPr>
            <a:xfrm>
              <a:off x="1063782" y="4801498"/>
              <a:ext cx="1299000" cy="917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Entire team reviews each talk</a:t>
              </a:r>
              <a:endParaRPr sz="1300" b="1" i="0" u="none" strike="noStrike" cap="none">
                <a:solidFill>
                  <a:srgbClr val="000000"/>
                </a:solidFill>
                <a:latin typeface="Calibri"/>
                <a:ea typeface="Calibri"/>
                <a:cs typeface="Calibri"/>
                <a:sym typeface="Calibri"/>
              </a:endParaRPr>
            </a:p>
          </p:txBody>
        </p:sp>
      </p:grpSp>
      <p:grpSp>
        <p:nvGrpSpPr>
          <p:cNvPr id="219" name="Google Shape;219;g3f38b927c03_0_106"/>
          <p:cNvGrpSpPr/>
          <p:nvPr/>
        </p:nvGrpSpPr>
        <p:grpSpPr>
          <a:xfrm>
            <a:off x="3762830" y="2947874"/>
            <a:ext cx="965907" cy="1767099"/>
            <a:chOff x="969256" y="4578175"/>
            <a:chExt cx="1392600" cy="2026722"/>
          </a:xfrm>
        </p:grpSpPr>
        <p:pic>
          <p:nvPicPr>
            <p:cNvPr id="220" name="Google Shape;220;g3f38b927c03_0_106"/>
            <p:cNvPicPr preferRelativeResize="0"/>
            <p:nvPr/>
          </p:nvPicPr>
          <p:blipFill rotWithShape="1">
            <a:blip r:embed="rId4">
              <a:alphaModFix/>
            </a:blip>
            <a:srcRect/>
            <a:stretch/>
          </p:blipFill>
          <p:spPr>
            <a:xfrm>
              <a:off x="1043644" y="4578175"/>
              <a:ext cx="1233085" cy="2026722"/>
            </a:xfrm>
            <a:prstGeom prst="rect">
              <a:avLst/>
            </a:prstGeom>
            <a:noFill/>
            <a:ln>
              <a:noFill/>
            </a:ln>
          </p:spPr>
        </p:pic>
        <p:sp>
          <p:nvSpPr>
            <p:cNvPr id="221" name="Google Shape;221;g3f38b927c03_0_106"/>
            <p:cNvSpPr txBox="1"/>
            <p:nvPr/>
          </p:nvSpPr>
          <p:spPr>
            <a:xfrm>
              <a:off x="969256" y="4859916"/>
              <a:ext cx="1392600" cy="564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Stick to</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the script</a:t>
              </a:r>
              <a:endParaRPr sz="1300" b="1" i="0" u="none" strike="noStrike" cap="none">
                <a:solidFill>
                  <a:srgbClr val="000000"/>
                </a:solidFill>
                <a:latin typeface="Calibri"/>
                <a:ea typeface="Calibri"/>
                <a:cs typeface="Calibri"/>
                <a:sym typeface="Calibri"/>
              </a:endParaRPr>
            </a:p>
          </p:txBody>
        </p:sp>
      </p:grpSp>
      <p:grpSp>
        <p:nvGrpSpPr>
          <p:cNvPr id="222" name="Google Shape;222;g3f38b927c03_0_106"/>
          <p:cNvGrpSpPr/>
          <p:nvPr/>
        </p:nvGrpSpPr>
        <p:grpSpPr>
          <a:xfrm>
            <a:off x="6828050" y="2339875"/>
            <a:ext cx="1332872" cy="2142691"/>
            <a:chOff x="963815" y="4678878"/>
            <a:chExt cx="1429200" cy="1948078"/>
          </a:xfrm>
        </p:grpSpPr>
        <p:pic>
          <p:nvPicPr>
            <p:cNvPr id="223" name="Google Shape;223;g3f38b927c03_0_106"/>
            <p:cNvPicPr preferRelativeResize="0"/>
            <p:nvPr/>
          </p:nvPicPr>
          <p:blipFill rotWithShape="1">
            <a:blip r:embed="rId4">
              <a:alphaModFix/>
            </a:blip>
            <a:srcRect/>
            <a:stretch/>
          </p:blipFill>
          <p:spPr>
            <a:xfrm>
              <a:off x="1066800" y="4678878"/>
              <a:ext cx="1233085" cy="1948078"/>
            </a:xfrm>
            <a:prstGeom prst="rect">
              <a:avLst/>
            </a:prstGeom>
            <a:noFill/>
            <a:ln>
              <a:noFill/>
            </a:ln>
          </p:spPr>
        </p:pic>
        <p:sp>
          <p:nvSpPr>
            <p:cNvPr id="224" name="Google Shape;224;g3f38b927c03_0_106"/>
            <p:cNvSpPr txBox="1"/>
            <p:nvPr/>
          </p:nvSpPr>
          <p:spPr>
            <a:xfrm>
              <a:off x="963815" y="4947515"/>
              <a:ext cx="1429200" cy="8115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SzPts val="1600"/>
                <a:buFont typeface="Arial"/>
                <a:buNone/>
              </a:pPr>
              <a:r>
                <a:rPr lang="en-US" sz="1300" b="1">
                  <a:solidFill>
                    <a:schemeClr val="dk1"/>
                  </a:solidFill>
                  <a:latin typeface="Calibri"/>
                  <a:ea typeface="Calibri"/>
                  <a:cs typeface="Calibri"/>
                  <a:sym typeface="Calibri"/>
                </a:rPr>
                <a:t>Team meeting</a:t>
              </a:r>
              <a:endParaRPr sz="1300" b="1">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600"/>
                <a:buFont typeface="Arial"/>
                <a:buNone/>
              </a:pPr>
              <a:r>
                <a:rPr lang="en-US" sz="1300" b="1">
                  <a:solidFill>
                    <a:schemeClr val="dk1"/>
                  </a:solidFill>
                  <a:latin typeface="Calibri"/>
                  <a:ea typeface="Calibri"/>
                  <a:cs typeface="Calibri"/>
                  <a:sym typeface="Calibri"/>
                </a:rPr>
                <a:t>#2 for #1 weekend</a:t>
              </a:r>
              <a:endParaRPr sz="1300">
                <a:solidFill>
                  <a:schemeClr val="dk1"/>
                </a:solidFill>
              </a:endParaRPr>
            </a:p>
            <a:p>
              <a:pPr marL="0" marR="0" lvl="0" indent="0" algn="ctr" rtl="0">
                <a:lnSpc>
                  <a:spcPct val="100000"/>
                </a:lnSpc>
                <a:spcBef>
                  <a:spcPts val="0"/>
                </a:spcBef>
                <a:spcAft>
                  <a:spcPts val="0"/>
                </a:spcAft>
                <a:buClr>
                  <a:srgbClr val="000000"/>
                </a:buClr>
                <a:buSzPts val="1600"/>
                <a:buFont typeface="Arial"/>
                <a:buNone/>
              </a:pPr>
              <a:endParaRPr sz="1300" b="1">
                <a:latin typeface="Calibri"/>
                <a:ea typeface="Calibri"/>
                <a:cs typeface="Calibri"/>
                <a:sym typeface="Calibri"/>
              </a:endParaRPr>
            </a:p>
          </p:txBody>
        </p:sp>
      </p:grpSp>
      <p:grpSp>
        <p:nvGrpSpPr>
          <p:cNvPr id="225" name="Google Shape;225;g3f38b927c03_0_106"/>
          <p:cNvGrpSpPr/>
          <p:nvPr/>
        </p:nvGrpSpPr>
        <p:grpSpPr>
          <a:xfrm>
            <a:off x="5708000" y="1743779"/>
            <a:ext cx="1245976" cy="2046989"/>
            <a:chOff x="992296" y="4678878"/>
            <a:chExt cx="1434300" cy="2026722"/>
          </a:xfrm>
        </p:grpSpPr>
        <p:pic>
          <p:nvPicPr>
            <p:cNvPr id="226" name="Google Shape;226;g3f38b927c03_0_106"/>
            <p:cNvPicPr preferRelativeResize="0"/>
            <p:nvPr/>
          </p:nvPicPr>
          <p:blipFill rotWithShape="1">
            <a:blip r:embed="rId4">
              <a:alphaModFix/>
            </a:blip>
            <a:srcRect/>
            <a:stretch/>
          </p:blipFill>
          <p:spPr>
            <a:xfrm>
              <a:off x="1092927" y="4678878"/>
              <a:ext cx="1233085" cy="2026722"/>
            </a:xfrm>
            <a:prstGeom prst="rect">
              <a:avLst/>
            </a:prstGeom>
            <a:noFill/>
            <a:ln>
              <a:noFill/>
            </a:ln>
          </p:spPr>
        </p:pic>
        <p:sp>
          <p:nvSpPr>
            <p:cNvPr id="227" name="Google Shape;227;g3f38b927c03_0_106"/>
            <p:cNvSpPr txBox="1"/>
            <p:nvPr/>
          </p:nvSpPr>
          <p:spPr>
            <a:xfrm>
              <a:off x="992296" y="4987387"/>
              <a:ext cx="1434300" cy="48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Core Team meetings</a:t>
              </a:r>
              <a:endParaRPr sz="1300" b="0" i="0" u="none" strike="noStrike" cap="none">
                <a:solidFill>
                  <a:srgbClr val="000000"/>
                </a:solidFill>
                <a:latin typeface="Arial"/>
                <a:ea typeface="Arial"/>
                <a:cs typeface="Arial"/>
                <a:sym typeface="Arial"/>
              </a:endParaRPr>
            </a:p>
          </p:txBody>
        </p:sp>
      </p:grpSp>
      <p:grpSp>
        <p:nvGrpSpPr>
          <p:cNvPr id="228" name="Google Shape;228;g3f38b927c03_0_106"/>
          <p:cNvGrpSpPr/>
          <p:nvPr/>
        </p:nvGrpSpPr>
        <p:grpSpPr>
          <a:xfrm>
            <a:off x="3088667" y="1887974"/>
            <a:ext cx="1211383" cy="1734874"/>
            <a:chOff x="989235" y="4678878"/>
            <a:chExt cx="1233085" cy="2026722"/>
          </a:xfrm>
        </p:grpSpPr>
        <p:pic>
          <p:nvPicPr>
            <p:cNvPr id="229" name="Google Shape;229;g3f38b927c03_0_106"/>
            <p:cNvPicPr preferRelativeResize="0"/>
            <p:nvPr/>
          </p:nvPicPr>
          <p:blipFill rotWithShape="1">
            <a:blip r:embed="rId4">
              <a:alphaModFix/>
            </a:blip>
            <a:srcRect/>
            <a:stretch/>
          </p:blipFill>
          <p:spPr>
            <a:xfrm>
              <a:off x="989235" y="4678878"/>
              <a:ext cx="1233085" cy="2026722"/>
            </a:xfrm>
            <a:prstGeom prst="rect">
              <a:avLst/>
            </a:prstGeom>
            <a:noFill/>
            <a:ln>
              <a:noFill/>
            </a:ln>
          </p:spPr>
        </p:pic>
        <p:sp>
          <p:nvSpPr>
            <p:cNvPr id="230" name="Google Shape;230;g3f38b927c03_0_106"/>
            <p:cNvSpPr txBox="1"/>
            <p:nvPr/>
          </p:nvSpPr>
          <p:spPr>
            <a:xfrm>
              <a:off x="1063042" y="4884838"/>
              <a:ext cx="1098600" cy="809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Mentor training required</a:t>
              </a:r>
              <a:endParaRPr sz="1300" b="0" i="0" u="none" strike="noStrike" cap="none">
                <a:solidFill>
                  <a:srgbClr val="000000"/>
                </a:solidFill>
                <a:latin typeface="Arial"/>
                <a:ea typeface="Arial"/>
                <a:cs typeface="Arial"/>
                <a:sym typeface="Arial"/>
              </a:endParaRPr>
            </a:p>
          </p:txBody>
        </p:sp>
      </p:grpSp>
      <p:grpSp>
        <p:nvGrpSpPr>
          <p:cNvPr id="231" name="Google Shape;231;g3f38b927c03_0_106"/>
          <p:cNvGrpSpPr/>
          <p:nvPr/>
        </p:nvGrpSpPr>
        <p:grpSpPr>
          <a:xfrm>
            <a:off x="4238550" y="3846760"/>
            <a:ext cx="1332903" cy="1918857"/>
            <a:chOff x="1043640" y="4784092"/>
            <a:chExt cx="1366800" cy="2202292"/>
          </a:xfrm>
        </p:grpSpPr>
        <p:pic>
          <p:nvPicPr>
            <p:cNvPr id="232" name="Google Shape;232;g3f38b927c03_0_106"/>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233" name="Google Shape;233;g3f38b927c03_0_106"/>
            <p:cNvSpPr txBox="1"/>
            <p:nvPr/>
          </p:nvSpPr>
          <p:spPr>
            <a:xfrm>
              <a:off x="1043640" y="5066905"/>
              <a:ext cx="1366800" cy="79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Forty hours of team formation required</a:t>
              </a:r>
              <a:endParaRPr sz="1300" b="0" i="0" u="none" strike="noStrike" cap="none">
                <a:solidFill>
                  <a:srgbClr val="000000"/>
                </a:solidFill>
                <a:latin typeface="Arial"/>
                <a:ea typeface="Arial"/>
                <a:cs typeface="Arial"/>
                <a:sym typeface="Arial"/>
              </a:endParaRPr>
            </a:p>
          </p:txBody>
        </p:sp>
      </p:grpSp>
      <p:grpSp>
        <p:nvGrpSpPr>
          <p:cNvPr id="234" name="Google Shape;234;g3f38b927c03_0_106"/>
          <p:cNvGrpSpPr/>
          <p:nvPr/>
        </p:nvGrpSpPr>
        <p:grpSpPr>
          <a:xfrm>
            <a:off x="7360908" y="4405278"/>
            <a:ext cx="1332911" cy="1928382"/>
            <a:chOff x="1032116" y="4595927"/>
            <a:chExt cx="1347600" cy="2390457"/>
          </a:xfrm>
        </p:grpSpPr>
        <p:pic>
          <p:nvPicPr>
            <p:cNvPr id="235" name="Google Shape;235;g3f38b927c03_0_106"/>
            <p:cNvPicPr preferRelativeResize="0"/>
            <p:nvPr/>
          </p:nvPicPr>
          <p:blipFill rotWithShape="1">
            <a:blip r:embed="rId4">
              <a:alphaModFix/>
            </a:blip>
            <a:srcRect/>
            <a:stretch/>
          </p:blipFill>
          <p:spPr>
            <a:xfrm>
              <a:off x="1070989" y="4595927"/>
              <a:ext cx="1269823" cy="2390457"/>
            </a:xfrm>
            <a:prstGeom prst="rect">
              <a:avLst/>
            </a:prstGeom>
            <a:noFill/>
            <a:ln>
              <a:noFill/>
            </a:ln>
          </p:spPr>
        </p:pic>
        <p:sp>
          <p:nvSpPr>
            <p:cNvPr id="236" name="Google Shape;236;g3f38b927c03_0_106"/>
            <p:cNvSpPr txBox="1"/>
            <p:nvPr/>
          </p:nvSpPr>
          <p:spPr>
            <a:xfrm>
              <a:off x="1032116" y="4959520"/>
              <a:ext cx="1347600" cy="610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Preparing team for assignments</a:t>
              </a:r>
              <a:endParaRPr sz="1300" b="0" i="0" u="none" strike="noStrike" cap="none">
                <a:solidFill>
                  <a:srgbClr val="000000"/>
                </a:solidFill>
                <a:latin typeface="Arial"/>
                <a:ea typeface="Arial"/>
                <a:cs typeface="Arial"/>
                <a:sym typeface="Arial"/>
              </a:endParaRPr>
            </a:p>
          </p:txBody>
        </p:sp>
      </p:grpSp>
      <p:grpSp>
        <p:nvGrpSpPr>
          <p:cNvPr id="237" name="Google Shape;237;g3f38b927c03_0_106"/>
          <p:cNvGrpSpPr/>
          <p:nvPr/>
        </p:nvGrpSpPr>
        <p:grpSpPr>
          <a:xfrm>
            <a:off x="8091551" y="3138455"/>
            <a:ext cx="1451170" cy="1530593"/>
            <a:chOff x="1029363" y="4889752"/>
            <a:chExt cx="1558387" cy="2202292"/>
          </a:xfrm>
        </p:grpSpPr>
        <p:pic>
          <p:nvPicPr>
            <p:cNvPr id="238" name="Google Shape;238;g3f38b927c03_0_106"/>
            <p:cNvPicPr preferRelativeResize="0"/>
            <p:nvPr/>
          </p:nvPicPr>
          <p:blipFill rotWithShape="1">
            <a:blip r:embed="rId4">
              <a:alphaModFix/>
            </a:blip>
            <a:srcRect/>
            <a:stretch/>
          </p:blipFill>
          <p:spPr>
            <a:xfrm>
              <a:off x="1029363" y="4889752"/>
              <a:ext cx="1506615" cy="2202292"/>
            </a:xfrm>
            <a:prstGeom prst="rect">
              <a:avLst/>
            </a:prstGeom>
            <a:noFill/>
            <a:ln>
              <a:noFill/>
            </a:ln>
          </p:spPr>
        </p:pic>
        <p:sp>
          <p:nvSpPr>
            <p:cNvPr id="239" name="Google Shape;239;g3f38b927c03_0_106"/>
            <p:cNvSpPr txBox="1"/>
            <p:nvPr/>
          </p:nvSpPr>
          <p:spPr>
            <a:xfrm>
              <a:off x="1081150" y="5190680"/>
              <a:ext cx="15066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Vulnerability training required</a:t>
              </a:r>
              <a:endParaRPr sz="1300" b="0" i="0" u="none" strike="noStrike" cap="none">
                <a:solidFill>
                  <a:srgbClr val="000000"/>
                </a:solidFill>
                <a:latin typeface="Arial"/>
                <a:ea typeface="Arial"/>
                <a:cs typeface="Arial"/>
                <a:sym typeface="Arial"/>
              </a:endParaRPr>
            </a:p>
          </p:txBody>
        </p:sp>
      </p:grpSp>
      <p:grpSp>
        <p:nvGrpSpPr>
          <p:cNvPr id="240" name="Google Shape;240;g3f38b927c03_0_106"/>
          <p:cNvGrpSpPr/>
          <p:nvPr/>
        </p:nvGrpSpPr>
        <p:grpSpPr>
          <a:xfrm>
            <a:off x="5305575" y="4749431"/>
            <a:ext cx="1522384" cy="1530593"/>
            <a:chOff x="1033614" y="4784092"/>
            <a:chExt cx="1365000" cy="2202292"/>
          </a:xfrm>
        </p:grpSpPr>
        <p:pic>
          <p:nvPicPr>
            <p:cNvPr id="241" name="Google Shape;241;g3f38b927c03_0_106"/>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242" name="Google Shape;242;g3f38b927c03_0_106"/>
            <p:cNvSpPr txBox="1"/>
            <p:nvPr/>
          </p:nvSpPr>
          <p:spPr>
            <a:xfrm>
              <a:off x="1033614" y="5109515"/>
              <a:ext cx="13650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Kairos Torch team devotional guide</a:t>
              </a:r>
              <a:endParaRPr sz="13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f38b927c03_0_140"/>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 </a:t>
            </a:r>
            <a:endParaRPr/>
          </a:p>
        </p:txBody>
      </p:sp>
      <p:sp>
        <p:nvSpPr>
          <p:cNvPr id="248" name="Google Shape;248;g3f38b927c03_0_140"/>
          <p:cNvSpPr txBox="1">
            <a:spLocks noGrp="1"/>
          </p:cNvSpPr>
          <p:nvPr>
            <p:ph type="body" idx="1"/>
          </p:nvPr>
        </p:nvSpPr>
        <p:spPr>
          <a:xfrm>
            <a:off x="609450" y="1600200"/>
            <a:ext cx="10969800" cy="5408700"/>
          </a:xfrm>
          <a:prstGeom prst="rect">
            <a:avLst/>
          </a:prstGeom>
          <a:noFill/>
          <a:ln>
            <a:noFill/>
          </a:ln>
        </p:spPr>
        <p:txBody>
          <a:bodyPr spcFirstLastPara="1" wrap="square" lIns="91425" tIns="45700" rIns="91425" bIns="45700" anchor="t" anchorCtr="0">
            <a:normAutofit/>
          </a:bodyPr>
          <a:lstStyle/>
          <a:p>
            <a:pPr marL="457200" lvl="0" indent="0" algn="l" rtl="0">
              <a:lnSpc>
                <a:spcPct val="150000"/>
              </a:lnSpc>
              <a:spcBef>
                <a:spcPts val="0"/>
              </a:spcBef>
              <a:spcAft>
                <a:spcPts val="0"/>
              </a:spcAft>
              <a:buSzPts val="3200"/>
              <a:buNone/>
            </a:pPr>
            <a:r>
              <a:rPr lang="en-US" sz="3564">
                <a:latin typeface="Arial"/>
                <a:ea typeface="Arial"/>
                <a:cs typeface="Arial"/>
                <a:sym typeface="Arial"/>
              </a:rPr>
              <a:t> </a:t>
            </a:r>
            <a:endParaRPr sz="2764">
              <a:latin typeface="Arial"/>
              <a:ea typeface="Arial"/>
              <a:cs typeface="Arial"/>
              <a:sym typeface="Arial"/>
            </a:endParaRPr>
          </a:p>
          <a:p>
            <a:pPr marL="0" lvl="0" indent="0" algn="l" rtl="0">
              <a:lnSpc>
                <a:spcPct val="100000"/>
              </a:lnSpc>
              <a:spcBef>
                <a:spcPts val="0"/>
              </a:spcBef>
              <a:spcAft>
                <a:spcPts val="0"/>
              </a:spcAft>
              <a:buSzPts val="3200"/>
              <a:buNone/>
            </a:pPr>
            <a:endParaRPr/>
          </a:p>
        </p:txBody>
      </p:sp>
      <p:pic>
        <p:nvPicPr>
          <p:cNvPr id="249" name="Google Shape;249;g3f38b927c03_0_140" descr="A body of water surrounded by trees&#10;&#10;Description automatically generated"/>
          <p:cNvPicPr preferRelativeResize="0">
            <a:picLocks noGrp="1"/>
          </p:cNvPicPr>
          <p:nvPr>
            <p:ph type="body" idx="1"/>
          </p:nvPr>
        </p:nvPicPr>
        <p:blipFill rotWithShape="1">
          <a:blip r:embed="rId3">
            <a:alphaModFix/>
          </a:blip>
          <a:srcRect/>
          <a:stretch/>
        </p:blipFill>
        <p:spPr>
          <a:xfrm>
            <a:off x="1330300" y="0"/>
            <a:ext cx="8579100" cy="6315300"/>
          </a:xfrm>
          <a:prstGeom prst="rect">
            <a:avLst/>
          </a:prstGeom>
          <a:noFill/>
          <a:ln>
            <a:noFill/>
          </a:ln>
        </p:spPr>
      </p:pic>
      <p:sp>
        <p:nvSpPr>
          <p:cNvPr id="250" name="Google Shape;250;g3f38b927c03_0_140"/>
          <p:cNvSpPr txBox="1"/>
          <p:nvPr/>
        </p:nvSpPr>
        <p:spPr>
          <a:xfrm>
            <a:off x="1505050" y="144511"/>
            <a:ext cx="8229600" cy="8787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1DFE"/>
              </a:buClr>
              <a:buSzPts val="5400"/>
              <a:buFont typeface="Calibri"/>
              <a:buNone/>
            </a:pPr>
            <a:r>
              <a:rPr lang="en-US" sz="3000" b="1" i="0" u="none" strike="noStrike" cap="none">
                <a:solidFill>
                  <a:srgbClr val="051DFE"/>
                </a:solidFill>
                <a:latin typeface="Calibri"/>
                <a:ea typeface="Calibri"/>
                <a:cs typeface="Calibri"/>
                <a:sym typeface="Calibri"/>
              </a:rPr>
              <a:t>The Institution</a:t>
            </a:r>
            <a:r>
              <a:rPr lang="en-US" sz="3000" b="1">
                <a:solidFill>
                  <a:srgbClr val="051DFE"/>
                </a:solidFill>
                <a:latin typeface="Calibri"/>
                <a:ea typeface="Calibri"/>
                <a:cs typeface="Calibri"/>
                <a:sym typeface="Calibri"/>
              </a:rPr>
              <a:t> - Kairos Inside</a:t>
            </a:r>
            <a:endParaRPr sz="3000" b="0" i="0" u="none" strike="noStrike" cap="none">
              <a:solidFill>
                <a:srgbClr val="000000"/>
              </a:solidFill>
              <a:latin typeface="Arial"/>
              <a:ea typeface="Arial"/>
              <a:cs typeface="Arial"/>
              <a:sym typeface="Arial"/>
            </a:endParaRPr>
          </a:p>
        </p:txBody>
      </p:sp>
      <p:grpSp>
        <p:nvGrpSpPr>
          <p:cNvPr id="251" name="Google Shape;251;g3f38b927c03_0_140"/>
          <p:cNvGrpSpPr/>
          <p:nvPr/>
        </p:nvGrpSpPr>
        <p:grpSpPr>
          <a:xfrm>
            <a:off x="4464533" y="1651172"/>
            <a:ext cx="1059913" cy="1530580"/>
            <a:chOff x="1066800" y="4678877"/>
            <a:chExt cx="1275620" cy="2026722"/>
          </a:xfrm>
        </p:grpSpPr>
        <p:pic>
          <p:nvPicPr>
            <p:cNvPr id="252" name="Google Shape;252;g3f38b927c03_0_140"/>
            <p:cNvPicPr preferRelativeResize="0"/>
            <p:nvPr/>
          </p:nvPicPr>
          <p:blipFill rotWithShape="1">
            <a:blip r:embed="rId4">
              <a:alphaModFix/>
            </a:blip>
            <a:srcRect/>
            <a:stretch/>
          </p:blipFill>
          <p:spPr>
            <a:xfrm>
              <a:off x="1066800" y="4678877"/>
              <a:ext cx="1233085" cy="2026722"/>
            </a:xfrm>
            <a:prstGeom prst="rect">
              <a:avLst/>
            </a:prstGeom>
            <a:noFill/>
            <a:ln>
              <a:noFill/>
            </a:ln>
          </p:spPr>
        </p:pic>
        <p:sp>
          <p:nvSpPr>
            <p:cNvPr id="253" name="Google Shape;253;g3f38b927c03_0_140"/>
            <p:cNvSpPr txBox="1"/>
            <p:nvPr/>
          </p:nvSpPr>
          <p:spPr>
            <a:xfrm>
              <a:off x="1066820" y="4992440"/>
              <a:ext cx="1275600" cy="652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Not on a visitation list</a:t>
              </a:r>
              <a:endParaRPr sz="1300" b="1" i="0" u="none" strike="noStrike" cap="none">
                <a:solidFill>
                  <a:srgbClr val="000000"/>
                </a:solidFill>
                <a:latin typeface="Calibri"/>
                <a:ea typeface="Calibri"/>
                <a:cs typeface="Calibri"/>
                <a:sym typeface="Calibri"/>
              </a:endParaRPr>
            </a:p>
          </p:txBody>
        </p:sp>
      </p:grpSp>
      <p:grpSp>
        <p:nvGrpSpPr>
          <p:cNvPr id="254" name="Google Shape;254;g3f38b927c03_0_140"/>
          <p:cNvGrpSpPr/>
          <p:nvPr/>
        </p:nvGrpSpPr>
        <p:grpSpPr>
          <a:xfrm>
            <a:off x="3762825" y="2947874"/>
            <a:ext cx="965907" cy="1767099"/>
            <a:chOff x="969249" y="4578175"/>
            <a:chExt cx="1392600" cy="2026722"/>
          </a:xfrm>
        </p:grpSpPr>
        <p:pic>
          <p:nvPicPr>
            <p:cNvPr id="255" name="Google Shape;255;g3f38b927c03_0_140"/>
            <p:cNvPicPr preferRelativeResize="0"/>
            <p:nvPr/>
          </p:nvPicPr>
          <p:blipFill rotWithShape="1">
            <a:blip r:embed="rId4">
              <a:alphaModFix/>
            </a:blip>
            <a:srcRect/>
            <a:stretch/>
          </p:blipFill>
          <p:spPr>
            <a:xfrm>
              <a:off x="1043644" y="4578175"/>
              <a:ext cx="1233085" cy="2026722"/>
            </a:xfrm>
            <a:prstGeom prst="rect">
              <a:avLst/>
            </a:prstGeom>
            <a:noFill/>
            <a:ln>
              <a:noFill/>
            </a:ln>
          </p:spPr>
        </p:pic>
        <p:sp>
          <p:nvSpPr>
            <p:cNvPr id="256" name="Google Shape;256;g3f38b927c03_0_140"/>
            <p:cNvSpPr txBox="1"/>
            <p:nvPr/>
          </p:nvSpPr>
          <p:spPr>
            <a:xfrm>
              <a:off x="969249" y="4796750"/>
              <a:ext cx="1392600" cy="794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Honor the warden’s authority</a:t>
              </a:r>
              <a:endParaRPr sz="1300" b="0" i="0" u="none" strike="noStrike" cap="none">
                <a:solidFill>
                  <a:srgbClr val="000000"/>
                </a:solidFill>
                <a:latin typeface="Arial"/>
                <a:ea typeface="Arial"/>
                <a:cs typeface="Arial"/>
                <a:sym typeface="Arial"/>
              </a:endParaRPr>
            </a:p>
          </p:txBody>
        </p:sp>
      </p:grpSp>
      <p:grpSp>
        <p:nvGrpSpPr>
          <p:cNvPr id="257" name="Google Shape;257;g3f38b927c03_0_140"/>
          <p:cNvGrpSpPr/>
          <p:nvPr/>
        </p:nvGrpSpPr>
        <p:grpSpPr>
          <a:xfrm>
            <a:off x="6828050" y="2339875"/>
            <a:ext cx="1285869" cy="2142691"/>
            <a:chOff x="963815" y="4678878"/>
            <a:chExt cx="1378800" cy="1948078"/>
          </a:xfrm>
        </p:grpSpPr>
        <p:pic>
          <p:nvPicPr>
            <p:cNvPr id="258" name="Google Shape;258;g3f38b927c03_0_140"/>
            <p:cNvPicPr preferRelativeResize="0"/>
            <p:nvPr/>
          </p:nvPicPr>
          <p:blipFill rotWithShape="1">
            <a:blip r:embed="rId4">
              <a:alphaModFix/>
            </a:blip>
            <a:srcRect/>
            <a:stretch/>
          </p:blipFill>
          <p:spPr>
            <a:xfrm>
              <a:off x="1066800" y="4678878"/>
              <a:ext cx="1233085" cy="1948078"/>
            </a:xfrm>
            <a:prstGeom prst="rect">
              <a:avLst/>
            </a:prstGeom>
            <a:noFill/>
            <a:ln>
              <a:noFill/>
            </a:ln>
          </p:spPr>
        </p:pic>
        <p:sp>
          <p:nvSpPr>
            <p:cNvPr id="259" name="Google Shape;259;g3f38b927c03_0_140"/>
            <p:cNvSpPr txBox="1"/>
            <p:nvPr/>
          </p:nvSpPr>
          <p:spPr>
            <a:xfrm>
              <a:off x="963815" y="4864258"/>
              <a:ext cx="1378800" cy="811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Religious materials go through chaplain</a:t>
              </a:r>
              <a:endParaRPr sz="1300" b="0" i="0" u="none" strike="noStrike" cap="none">
                <a:solidFill>
                  <a:srgbClr val="000000"/>
                </a:solidFill>
                <a:latin typeface="Arial"/>
                <a:ea typeface="Arial"/>
                <a:cs typeface="Arial"/>
                <a:sym typeface="Arial"/>
              </a:endParaRPr>
            </a:p>
          </p:txBody>
        </p:sp>
      </p:grpSp>
      <p:grpSp>
        <p:nvGrpSpPr>
          <p:cNvPr id="260" name="Google Shape;260;g3f38b927c03_0_140"/>
          <p:cNvGrpSpPr/>
          <p:nvPr/>
        </p:nvGrpSpPr>
        <p:grpSpPr>
          <a:xfrm>
            <a:off x="5708000" y="1743779"/>
            <a:ext cx="1245976" cy="2046989"/>
            <a:chOff x="992296" y="4678878"/>
            <a:chExt cx="1434300" cy="2026722"/>
          </a:xfrm>
        </p:grpSpPr>
        <p:pic>
          <p:nvPicPr>
            <p:cNvPr id="261" name="Google Shape;261;g3f38b927c03_0_140"/>
            <p:cNvPicPr preferRelativeResize="0"/>
            <p:nvPr/>
          </p:nvPicPr>
          <p:blipFill rotWithShape="1">
            <a:blip r:embed="rId4">
              <a:alphaModFix/>
            </a:blip>
            <a:srcRect/>
            <a:stretch/>
          </p:blipFill>
          <p:spPr>
            <a:xfrm>
              <a:off x="1092927" y="4678878"/>
              <a:ext cx="1233085" cy="2026722"/>
            </a:xfrm>
            <a:prstGeom prst="rect">
              <a:avLst/>
            </a:prstGeom>
            <a:noFill/>
            <a:ln>
              <a:noFill/>
            </a:ln>
          </p:spPr>
        </p:pic>
        <p:sp>
          <p:nvSpPr>
            <p:cNvPr id="262" name="Google Shape;262;g3f38b927c03_0_140"/>
            <p:cNvSpPr txBox="1"/>
            <p:nvPr/>
          </p:nvSpPr>
          <p:spPr>
            <a:xfrm>
              <a:off x="992296" y="4957165"/>
              <a:ext cx="1434300" cy="68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Don’t</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smuggle anything</a:t>
              </a:r>
              <a:endParaRPr sz="1300" b="0" i="0" u="none" strike="noStrike" cap="none">
                <a:solidFill>
                  <a:srgbClr val="000000"/>
                </a:solidFill>
                <a:latin typeface="Arial"/>
                <a:ea typeface="Arial"/>
                <a:cs typeface="Arial"/>
                <a:sym typeface="Arial"/>
              </a:endParaRPr>
            </a:p>
          </p:txBody>
        </p:sp>
      </p:grpSp>
      <p:grpSp>
        <p:nvGrpSpPr>
          <p:cNvPr id="263" name="Google Shape;263;g3f38b927c03_0_140"/>
          <p:cNvGrpSpPr/>
          <p:nvPr/>
        </p:nvGrpSpPr>
        <p:grpSpPr>
          <a:xfrm>
            <a:off x="3088667" y="1887974"/>
            <a:ext cx="1211383" cy="1734874"/>
            <a:chOff x="989235" y="4678878"/>
            <a:chExt cx="1233085" cy="2026722"/>
          </a:xfrm>
        </p:grpSpPr>
        <p:pic>
          <p:nvPicPr>
            <p:cNvPr id="264" name="Google Shape;264;g3f38b927c03_0_140"/>
            <p:cNvPicPr preferRelativeResize="0"/>
            <p:nvPr/>
          </p:nvPicPr>
          <p:blipFill rotWithShape="1">
            <a:blip r:embed="rId4">
              <a:alphaModFix/>
            </a:blip>
            <a:srcRect/>
            <a:stretch/>
          </p:blipFill>
          <p:spPr>
            <a:xfrm>
              <a:off x="989235" y="4678878"/>
              <a:ext cx="1233085" cy="2026722"/>
            </a:xfrm>
            <a:prstGeom prst="rect">
              <a:avLst/>
            </a:prstGeom>
            <a:noFill/>
            <a:ln>
              <a:noFill/>
            </a:ln>
          </p:spPr>
        </p:pic>
        <p:sp>
          <p:nvSpPr>
            <p:cNvPr id="265" name="Google Shape;265;g3f38b927c03_0_140"/>
            <p:cNvSpPr txBox="1"/>
            <p:nvPr/>
          </p:nvSpPr>
          <p:spPr>
            <a:xfrm>
              <a:off x="1068335" y="4911122"/>
              <a:ext cx="1098600" cy="809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No glass or metal objects</a:t>
              </a:r>
              <a:endParaRPr sz="1300" b="0" i="0" u="none" strike="noStrike" cap="none">
                <a:solidFill>
                  <a:srgbClr val="000000"/>
                </a:solidFill>
                <a:latin typeface="Arial"/>
                <a:ea typeface="Arial"/>
                <a:cs typeface="Arial"/>
                <a:sym typeface="Arial"/>
              </a:endParaRPr>
            </a:p>
          </p:txBody>
        </p:sp>
      </p:grpSp>
      <p:grpSp>
        <p:nvGrpSpPr>
          <p:cNvPr id="266" name="Google Shape;266;g3f38b927c03_0_140"/>
          <p:cNvGrpSpPr/>
          <p:nvPr/>
        </p:nvGrpSpPr>
        <p:grpSpPr>
          <a:xfrm>
            <a:off x="4238550" y="3846760"/>
            <a:ext cx="1285801" cy="1918857"/>
            <a:chOff x="1043640" y="4784092"/>
            <a:chExt cx="1318500" cy="2202292"/>
          </a:xfrm>
        </p:grpSpPr>
        <p:pic>
          <p:nvPicPr>
            <p:cNvPr id="267" name="Google Shape;267;g3f38b927c03_0_140"/>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268" name="Google Shape;268;g3f38b927c03_0_140"/>
            <p:cNvSpPr txBox="1"/>
            <p:nvPr/>
          </p:nvSpPr>
          <p:spPr>
            <a:xfrm>
              <a:off x="1043640" y="5066905"/>
              <a:ext cx="1318500" cy="79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Don’t mail letters for residents</a:t>
              </a:r>
              <a:endParaRPr sz="1300" b="0" i="0" u="none" strike="noStrike" cap="none">
                <a:solidFill>
                  <a:srgbClr val="000000"/>
                </a:solidFill>
                <a:latin typeface="Arial"/>
                <a:ea typeface="Arial"/>
                <a:cs typeface="Arial"/>
                <a:sym typeface="Arial"/>
              </a:endParaRPr>
            </a:p>
          </p:txBody>
        </p:sp>
      </p:grpSp>
      <p:grpSp>
        <p:nvGrpSpPr>
          <p:cNvPr id="269" name="Google Shape;269;g3f38b927c03_0_140"/>
          <p:cNvGrpSpPr/>
          <p:nvPr/>
        </p:nvGrpSpPr>
        <p:grpSpPr>
          <a:xfrm>
            <a:off x="7360900" y="4405278"/>
            <a:ext cx="1332911" cy="1928382"/>
            <a:chOff x="1032108" y="4595927"/>
            <a:chExt cx="1347600" cy="2390457"/>
          </a:xfrm>
        </p:grpSpPr>
        <p:pic>
          <p:nvPicPr>
            <p:cNvPr id="270" name="Google Shape;270;g3f38b927c03_0_140"/>
            <p:cNvPicPr preferRelativeResize="0"/>
            <p:nvPr/>
          </p:nvPicPr>
          <p:blipFill rotWithShape="1">
            <a:blip r:embed="rId4">
              <a:alphaModFix/>
            </a:blip>
            <a:srcRect/>
            <a:stretch/>
          </p:blipFill>
          <p:spPr>
            <a:xfrm>
              <a:off x="1070989" y="4595927"/>
              <a:ext cx="1269823" cy="2390457"/>
            </a:xfrm>
            <a:prstGeom prst="rect">
              <a:avLst/>
            </a:prstGeom>
            <a:noFill/>
            <a:ln>
              <a:noFill/>
            </a:ln>
          </p:spPr>
        </p:pic>
        <p:sp>
          <p:nvSpPr>
            <p:cNvPr id="271" name="Google Shape;271;g3f38b927c03_0_140"/>
            <p:cNvSpPr txBox="1"/>
            <p:nvPr/>
          </p:nvSpPr>
          <p:spPr>
            <a:xfrm>
              <a:off x="1032108" y="4922904"/>
              <a:ext cx="1347600" cy="85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Don’t purchase items from participants</a:t>
              </a:r>
              <a:endParaRPr sz="1300" b="0" i="0" u="none" strike="noStrike" cap="none">
                <a:solidFill>
                  <a:srgbClr val="000000"/>
                </a:solidFill>
                <a:latin typeface="Arial"/>
                <a:ea typeface="Arial"/>
                <a:cs typeface="Arial"/>
                <a:sym typeface="Arial"/>
              </a:endParaRPr>
            </a:p>
          </p:txBody>
        </p:sp>
      </p:grpSp>
      <p:grpSp>
        <p:nvGrpSpPr>
          <p:cNvPr id="272" name="Google Shape;272;g3f38b927c03_0_140"/>
          <p:cNvGrpSpPr/>
          <p:nvPr/>
        </p:nvGrpSpPr>
        <p:grpSpPr>
          <a:xfrm>
            <a:off x="8091550" y="3138455"/>
            <a:ext cx="1451276" cy="1530593"/>
            <a:chOff x="1029362" y="4889752"/>
            <a:chExt cx="1558500" cy="2202292"/>
          </a:xfrm>
        </p:grpSpPr>
        <p:pic>
          <p:nvPicPr>
            <p:cNvPr id="273" name="Google Shape;273;g3f38b927c03_0_140"/>
            <p:cNvPicPr preferRelativeResize="0"/>
            <p:nvPr/>
          </p:nvPicPr>
          <p:blipFill rotWithShape="1">
            <a:blip r:embed="rId4">
              <a:alphaModFix/>
            </a:blip>
            <a:srcRect/>
            <a:stretch/>
          </p:blipFill>
          <p:spPr>
            <a:xfrm>
              <a:off x="1029363" y="4889752"/>
              <a:ext cx="1506615" cy="2202292"/>
            </a:xfrm>
            <a:prstGeom prst="rect">
              <a:avLst/>
            </a:prstGeom>
            <a:noFill/>
            <a:ln>
              <a:noFill/>
            </a:ln>
          </p:spPr>
        </p:pic>
        <p:sp>
          <p:nvSpPr>
            <p:cNvPr id="274" name="Google Shape;274;g3f38b927c03_0_140"/>
            <p:cNvSpPr txBox="1"/>
            <p:nvPr/>
          </p:nvSpPr>
          <p:spPr>
            <a:xfrm>
              <a:off x="1029362" y="5088198"/>
              <a:ext cx="1558500" cy="996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Don’t give anything to residents</a:t>
              </a:r>
              <a:endParaRPr sz="1300" b="0" i="0" u="none" strike="noStrike" cap="none">
                <a:solidFill>
                  <a:srgbClr val="000000"/>
                </a:solidFill>
                <a:latin typeface="Arial"/>
                <a:ea typeface="Arial"/>
                <a:cs typeface="Arial"/>
                <a:sym typeface="Arial"/>
              </a:endParaRPr>
            </a:p>
          </p:txBody>
        </p:sp>
      </p:grpSp>
      <p:grpSp>
        <p:nvGrpSpPr>
          <p:cNvPr id="275" name="Google Shape;275;g3f38b927c03_0_140"/>
          <p:cNvGrpSpPr/>
          <p:nvPr/>
        </p:nvGrpSpPr>
        <p:grpSpPr>
          <a:xfrm>
            <a:off x="5381575" y="4749431"/>
            <a:ext cx="1470523" cy="1530593"/>
            <a:chOff x="1101757" y="4784092"/>
            <a:chExt cx="1318500" cy="2202292"/>
          </a:xfrm>
        </p:grpSpPr>
        <p:pic>
          <p:nvPicPr>
            <p:cNvPr id="276" name="Google Shape;276;g3f38b927c03_0_140"/>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277" name="Google Shape;277;g3f38b927c03_0_140"/>
            <p:cNvSpPr txBox="1"/>
            <p:nvPr/>
          </p:nvSpPr>
          <p:spPr>
            <a:xfrm>
              <a:off x="1101757" y="5109515"/>
              <a:ext cx="13185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Don’t pass messages</a:t>
              </a:r>
              <a:endParaRPr sz="1300" b="0" i="0" u="none" strike="noStrike" cap="non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3f38b927c03_0_174"/>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 </a:t>
            </a:r>
            <a:endParaRPr/>
          </a:p>
        </p:txBody>
      </p:sp>
      <p:sp>
        <p:nvSpPr>
          <p:cNvPr id="283" name="Google Shape;283;g3f38b927c03_0_174"/>
          <p:cNvSpPr txBox="1">
            <a:spLocks noGrp="1"/>
          </p:cNvSpPr>
          <p:nvPr>
            <p:ph type="body" idx="1"/>
          </p:nvPr>
        </p:nvSpPr>
        <p:spPr>
          <a:xfrm>
            <a:off x="609450" y="1600200"/>
            <a:ext cx="10969800" cy="5408700"/>
          </a:xfrm>
          <a:prstGeom prst="rect">
            <a:avLst/>
          </a:prstGeom>
          <a:noFill/>
          <a:ln>
            <a:noFill/>
          </a:ln>
        </p:spPr>
        <p:txBody>
          <a:bodyPr spcFirstLastPara="1" wrap="square" lIns="91425" tIns="45700" rIns="91425" bIns="45700" anchor="t" anchorCtr="0">
            <a:normAutofit/>
          </a:bodyPr>
          <a:lstStyle/>
          <a:p>
            <a:pPr marL="457200" lvl="0" indent="0" algn="l" rtl="0">
              <a:lnSpc>
                <a:spcPct val="150000"/>
              </a:lnSpc>
              <a:spcBef>
                <a:spcPts val="0"/>
              </a:spcBef>
              <a:spcAft>
                <a:spcPts val="0"/>
              </a:spcAft>
              <a:buSzPts val="3200"/>
              <a:buNone/>
            </a:pPr>
            <a:r>
              <a:rPr lang="en-US" sz="3564">
                <a:latin typeface="Arial"/>
                <a:ea typeface="Arial"/>
                <a:cs typeface="Arial"/>
                <a:sym typeface="Arial"/>
              </a:rPr>
              <a:t> </a:t>
            </a:r>
            <a:endParaRPr sz="2764">
              <a:latin typeface="Arial"/>
              <a:ea typeface="Arial"/>
              <a:cs typeface="Arial"/>
              <a:sym typeface="Arial"/>
            </a:endParaRPr>
          </a:p>
          <a:p>
            <a:pPr marL="0" lvl="0" indent="0" algn="l" rtl="0">
              <a:lnSpc>
                <a:spcPct val="100000"/>
              </a:lnSpc>
              <a:spcBef>
                <a:spcPts val="0"/>
              </a:spcBef>
              <a:spcAft>
                <a:spcPts val="0"/>
              </a:spcAft>
              <a:buSzPts val="3200"/>
              <a:buNone/>
            </a:pPr>
            <a:endParaRPr/>
          </a:p>
        </p:txBody>
      </p:sp>
      <p:pic>
        <p:nvPicPr>
          <p:cNvPr id="284" name="Google Shape;284;g3f38b927c03_0_174" descr="A body of water surrounded by trees&#10;&#10;Description automatically generated"/>
          <p:cNvPicPr preferRelativeResize="0">
            <a:picLocks noGrp="1"/>
          </p:cNvPicPr>
          <p:nvPr>
            <p:ph type="body" idx="1"/>
          </p:nvPr>
        </p:nvPicPr>
        <p:blipFill rotWithShape="1">
          <a:blip r:embed="rId3">
            <a:alphaModFix/>
          </a:blip>
          <a:srcRect/>
          <a:stretch/>
        </p:blipFill>
        <p:spPr>
          <a:xfrm>
            <a:off x="1330300" y="0"/>
            <a:ext cx="8579100" cy="6315300"/>
          </a:xfrm>
          <a:prstGeom prst="rect">
            <a:avLst/>
          </a:prstGeom>
          <a:noFill/>
          <a:ln>
            <a:noFill/>
          </a:ln>
        </p:spPr>
      </p:pic>
      <p:sp>
        <p:nvSpPr>
          <p:cNvPr id="285" name="Google Shape;285;g3f38b927c03_0_174"/>
          <p:cNvSpPr txBox="1"/>
          <p:nvPr/>
        </p:nvSpPr>
        <p:spPr>
          <a:xfrm>
            <a:off x="1505050" y="144511"/>
            <a:ext cx="8229600" cy="8787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1DFE"/>
              </a:buClr>
              <a:buSzPts val="5400"/>
              <a:buFont typeface="Calibri"/>
              <a:buNone/>
            </a:pPr>
            <a:r>
              <a:rPr lang="en-US" sz="3000" b="1" i="0" u="none" strike="noStrike" cap="none">
                <a:solidFill>
                  <a:srgbClr val="051DFE"/>
                </a:solidFill>
                <a:latin typeface="Calibri"/>
                <a:ea typeface="Calibri"/>
                <a:cs typeface="Calibri"/>
                <a:sym typeface="Calibri"/>
              </a:rPr>
              <a:t>The Weekend - Program - Kairos Outside</a:t>
            </a:r>
            <a:endParaRPr sz="3000" b="0" i="0" u="none" strike="noStrike" cap="none">
              <a:solidFill>
                <a:srgbClr val="000000"/>
              </a:solidFill>
              <a:latin typeface="Arial"/>
              <a:ea typeface="Arial"/>
              <a:cs typeface="Arial"/>
              <a:sym typeface="Arial"/>
            </a:endParaRPr>
          </a:p>
        </p:txBody>
      </p:sp>
      <p:grpSp>
        <p:nvGrpSpPr>
          <p:cNvPr id="286" name="Google Shape;286;g3f38b927c03_0_174"/>
          <p:cNvGrpSpPr/>
          <p:nvPr/>
        </p:nvGrpSpPr>
        <p:grpSpPr>
          <a:xfrm>
            <a:off x="4462025" y="1651172"/>
            <a:ext cx="1027078" cy="1530580"/>
            <a:chOff x="1063782" y="4678877"/>
            <a:chExt cx="1236103" cy="2026722"/>
          </a:xfrm>
        </p:grpSpPr>
        <p:pic>
          <p:nvPicPr>
            <p:cNvPr id="287" name="Google Shape;287;g3f38b927c03_0_174"/>
            <p:cNvPicPr preferRelativeResize="0"/>
            <p:nvPr/>
          </p:nvPicPr>
          <p:blipFill rotWithShape="1">
            <a:blip r:embed="rId4">
              <a:alphaModFix/>
            </a:blip>
            <a:srcRect/>
            <a:stretch/>
          </p:blipFill>
          <p:spPr>
            <a:xfrm>
              <a:off x="1066800" y="4678877"/>
              <a:ext cx="1233085" cy="2026722"/>
            </a:xfrm>
            <a:prstGeom prst="rect">
              <a:avLst/>
            </a:prstGeom>
            <a:noFill/>
            <a:ln>
              <a:noFill/>
            </a:ln>
          </p:spPr>
        </p:pic>
        <p:sp>
          <p:nvSpPr>
            <p:cNvPr id="288" name="Google Shape;288;g3f38b927c03_0_174"/>
            <p:cNvSpPr txBox="1"/>
            <p:nvPr/>
          </p:nvSpPr>
          <p:spPr>
            <a:xfrm>
              <a:off x="1063782" y="4801498"/>
              <a:ext cx="1233000" cy="917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Lead us not into temptation</a:t>
              </a:r>
              <a:endParaRPr sz="1300" b="1" i="0" u="none" strike="noStrike" cap="none">
                <a:solidFill>
                  <a:srgbClr val="000000"/>
                </a:solidFill>
                <a:latin typeface="Calibri"/>
                <a:ea typeface="Calibri"/>
                <a:cs typeface="Calibri"/>
                <a:sym typeface="Calibri"/>
              </a:endParaRPr>
            </a:p>
          </p:txBody>
        </p:sp>
      </p:grpSp>
      <p:grpSp>
        <p:nvGrpSpPr>
          <p:cNvPr id="289" name="Google Shape;289;g3f38b927c03_0_174"/>
          <p:cNvGrpSpPr/>
          <p:nvPr/>
        </p:nvGrpSpPr>
        <p:grpSpPr>
          <a:xfrm>
            <a:off x="3762825" y="2947874"/>
            <a:ext cx="965907" cy="1767099"/>
            <a:chOff x="969249" y="4578175"/>
            <a:chExt cx="1392600" cy="2026722"/>
          </a:xfrm>
        </p:grpSpPr>
        <p:pic>
          <p:nvPicPr>
            <p:cNvPr id="290" name="Google Shape;290;g3f38b927c03_0_174"/>
            <p:cNvPicPr preferRelativeResize="0"/>
            <p:nvPr/>
          </p:nvPicPr>
          <p:blipFill rotWithShape="1">
            <a:blip r:embed="rId4">
              <a:alphaModFix/>
            </a:blip>
            <a:srcRect/>
            <a:stretch/>
          </p:blipFill>
          <p:spPr>
            <a:xfrm>
              <a:off x="1043644" y="4578175"/>
              <a:ext cx="1233085" cy="2026722"/>
            </a:xfrm>
            <a:prstGeom prst="rect">
              <a:avLst/>
            </a:prstGeom>
            <a:noFill/>
            <a:ln>
              <a:noFill/>
            </a:ln>
          </p:spPr>
        </p:pic>
        <p:sp>
          <p:nvSpPr>
            <p:cNvPr id="291" name="Google Shape;291;g3f38b927c03_0_174"/>
            <p:cNvSpPr txBox="1"/>
            <p:nvPr/>
          </p:nvSpPr>
          <p:spPr>
            <a:xfrm>
              <a:off x="969249" y="4989953"/>
              <a:ext cx="1392600" cy="33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Sunday</a:t>
              </a:r>
              <a:endParaRPr sz="1300" b="0" i="0" u="none" strike="noStrike" cap="none">
                <a:solidFill>
                  <a:srgbClr val="000000"/>
                </a:solidFill>
                <a:latin typeface="Arial"/>
                <a:ea typeface="Arial"/>
                <a:cs typeface="Arial"/>
                <a:sym typeface="Arial"/>
              </a:endParaRPr>
            </a:p>
          </p:txBody>
        </p:sp>
      </p:grpSp>
      <p:grpSp>
        <p:nvGrpSpPr>
          <p:cNvPr id="292" name="Google Shape;292;g3f38b927c03_0_174"/>
          <p:cNvGrpSpPr/>
          <p:nvPr/>
        </p:nvGrpSpPr>
        <p:grpSpPr>
          <a:xfrm>
            <a:off x="6828050" y="2339875"/>
            <a:ext cx="1438069" cy="2142691"/>
            <a:chOff x="963815" y="4678878"/>
            <a:chExt cx="1542000" cy="1948078"/>
          </a:xfrm>
        </p:grpSpPr>
        <p:pic>
          <p:nvPicPr>
            <p:cNvPr id="293" name="Google Shape;293;g3f38b927c03_0_174"/>
            <p:cNvPicPr preferRelativeResize="0"/>
            <p:nvPr/>
          </p:nvPicPr>
          <p:blipFill rotWithShape="1">
            <a:blip r:embed="rId4">
              <a:alphaModFix/>
            </a:blip>
            <a:srcRect/>
            <a:stretch/>
          </p:blipFill>
          <p:spPr>
            <a:xfrm>
              <a:off x="1066800" y="4678878"/>
              <a:ext cx="1233085" cy="1948078"/>
            </a:xfrm>
            <a:prstGeom prst="rect">
              <a:avLst/>
            </a:prstGeom>
            <a:noFill/>
            <a:ln>
              <a:noFill/>
            </a:ln>
          </p:spPr>
        </p:pic>
        <p:sp>
          <p:nvSpPr>
            <p:cNvPr id="294" name="Google Shape;294;g3f38b927c03_0_174"/>
            <p:cNvSpPr txBox="1"/>
            <p:nvPr/>
          </p:nvSpPr>
          <p:spPr>
            <a:xfrm>
              <a:off x="963815" y="5111907"/>
              <a:ext cx="1542000" cy="26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Saturday</a:t>
              </a:r>
              <a:endParaRPr sz="1300" b="0" i="0" u="none" strike="noStrike" cap="none">
                <a:solidFill>
                  <a:srgbClr val="000000"/>
                </a:solidFill>
                <a:latin typeface="Arial"/>
                <a:ea typeface="Arial"/>
                <a:cs typeface="Arial"/>
                <a:sym typeface="Arial"/>
              </a:endParaRPr>
            </a:p>
          </p:txBody>
        </p:sp>
      </p:grpSp>
      <p:grpSp>
        <p:nvGrpSpPr>
          <p:cNvPr id="295" name="Google Shape;295;g3f38b927c03_0_174"/>
          <p:cNvGrpSpPr/>
          <p:nvPr/>
        </p:nvGrpSpPr>
        <p:grpSpPr>
          <a:xfrm>
            <a:off x="5708000" y="1743779"/>
            <a:ext cx="1245976" cy="2046989"/>
            <a:chOff x="992296" y="4678878"/>
            <a:chExt cx="1434300" cy="2026722"/>
          </a:xfrm>
        </p:grpSpPr>
        <p:pic>
          <p:nvPicPr>
            <p:cNvPr id="296" name="Google Shape;296;g3f38b927c03_0_174"/>
            <p:cNvPicPr preferRelativeResize="0"/>
            <p:nvPr/>
          </p:nvPicPr>
          <p:blipFill rotWithShape="1">
            <a:blip r:embed="rId4">
              <a:alphaModFix/>
            </a:blip>
            <a:srcRect/>
            <a:stretch/>
          </p:blipFill>
          <p:spPr>
            <a:xfrm>
              <a:off x="1092927" y="4678878"/>
              <a:ext cx="1233085" cy="2026722"/>
            </a:xfrm>
            <a:prstGeom prst="rect">
              <a:avLst/>
            </a:prstGeom>
            <a:noFill/>
            <a:ln>
              <a:noFill/>
            </a:ln>
          </p:spPr>
        </p:pic>
        <p:sp>
          <p:nvSpPr>
            <p:cNvPr id="297" name="Google Shape;297;g3f38b927c03_0_174"/>
            <p:cNvSpPr txBox="1"/>
            <p:nvPr/>
          </p:nvSpPr>
          <p:spPr>
            <a:xfrm>
              <a:off x="992296" y="5027684"/>
              <a:ext cx="1434300" cy="48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Have faith -</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it works</a:t>
              </a:r>
              <a:endParaRPr sz="1300" b="0" i="0" u="none" strike="noStrike" cap="none">
                <a:solidFill>
                  <a:srgbClr val="000000"/>
                </a:solidFill>
                <a:latin typeface="Arial"/>
                <a:ea typeface="Arial"/>
                <a:cs typeface="Arial"/>
                <a:sym typeface="Arial"/>
              </a:endParaRPr>
            </a:p>
          </p:txBody>
        </p:sp>
      </p:grpSp>
      <p:grpSp>
        <p:nvGrpSpPr>
          <p:cNvPr id="298" name="Google Shape;298;g3f38b927c03_0_174"/>
          <p:cNvGrpSpPr/>
          <p:nvPr/>
        </p:nvGrpSpPr>
        <p:grpSpPr>
          <a:xfrm>
            <a:off x="3088667" y="1887974"/>
            <a:ext cx="1211383" cy="1734874"/>
            <a:chOff x="989235" y="4678878"/>
            <a:chExt cx="1233085" cy="2026722"/>
          </a:xfrm>
        </p:grpSpPr>
        <p:pic>
          <p:nvPicPr>
            <p:cNvPr id="299" name="Google Shape;299;g3f38b927c03_0_174"/>
            <p:cNvPicPr preferRelativeResize="0"/>
            <p:nvPr/>
          </p:nvPicPr>
          <p:blipFill rotWithShape="1">
            <a:blip r:embed="rId4">
              <a:alphaModFix/>
            </a:blip>
            <a:srcRect/>
            <a:stretch/>
          </p:blipFill>
          <p:spPr>
            <a:xfrm>
              <a:off x="989235" y="4678878"/>
              <a:ext cx="1233085" cy="2026722"/>
            </a:xfrm>
            <a:prstGeom prst="rect">
              <a:avLst/>
            </a:prstGeom>
            <a:noFill/>
            <a:ln>
              <a:noFill/>
            </a:ln>
          </p:spPr>
        </p:pic>
        <p:sp>
          <p:nvSpPr>
            <p:cNvPr id="300" name="Google Shape;300;g3f38b927c03_0_174"/>
            <p:cNvSpPr txBox="1"/>
            <p:nvPr/>
          </p:nvSpPr>
          <p:spPr>
            <a:xfrm>
              <a:off x="1068335" y="5005192"/>
              <a:ext cx="1098600" cy="57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The river is narrow</a:t>
              </a:r>
              <a:endParaRPr sz="1300" b="0" i="0" u="none" strike="noStrike" cap="none">
                <a:solidFill>
                  <a:srgbClr val="000000"/>
                </a:solidFill>
                <a:latin typeface="Arial"/>
                <a:ea typeface="Arial"/>
                <a:cs typeface="Arial"/>
                <a:sym typeface="Arial"/>
              </a:endParaRPr>
            </a:p>
          </p:txBody>
        </p:sp>
      </p:grpSp>
      <p:grpSp>
        <p:nvGrpSpPr>
          <p:cNvPr id="301" name="Google Shape;301;g3f38b927c03_0_174"/>
          <p:cNvGrpSpPr/>
          <p:nvPr/>
        </p:nvGrpSpPr>
        <p:grpSpPr>
          <a:xfrm>
            <a:off x="4238550" y="3846760"/>
            <a:ext cx="1285801" cy="1918857"/>
            <a:chOff x="1043640" y="4784092"/>
            <a:chExt cx="1318500" cy="2202292"/>
          </a:xfrm>
        </p:grpSpPr>
        <p:pic>
          <p:nvPicPr>
            <p:cNvPr id="302" name="Google Shape;302;g3f38b927c03_0_174"/>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303" name="Google Shape;303;g3f38b927c03_0_174"/>
            <p:cNvSpPr txBox="1"/>
            <p:nvPr/>
          </p:nvSpPr>
          <p:spPr>
            <a:xfrm>
              <a:off x="1043640" y="5192149"/>
              <a:ext cx="1318500" cy="565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Friday</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evening</a:t>
              </a:r>
              <a:endParaRPr sz="1300" b="0" i="0" u="none" strike="noStrike" cap="none">
                <a:solidFill>
                  <a:srgbClr val="000000"/>
                </a:solidFill>
                <a:latin typeface="Arial"/>
                <a:ea typeface="Arial"/>
                <a:cs typeface="Arial"/>
                <a:sym typeface="Arial"/>
              </a:endParaRPr>
            </a:p>
          </p:txBody>
        </p:sp>
      </p:grpSp>
      <p:grpSp>
        <p:nvGrpSpPr>
          <p:cNvPr id="304" name="Google Shape;304;g3f38b927c03_0_174"/>
          <p:cNvGrpSpPr/>
          <p:nvPr/>
        </p:nvGrpSpPr>
        <p:grpSpPr>
          <a:xfrm>
            <a:off x="7360908" y="4405278"/>
            <a:ext cx="1332911" cy="1928382"/>
            <a:chOff x="1032116" y="4595927"/>
            <a:chExt cx="1347600" cy="2390457"/>
          </a:xfrm>
        </p:grpSpPr>
        <p:pic>
          <p:nvPicPr>
            <p:cNvPr id="305" name="Google Shape;305;g3f38b927c03_0_174"/>
            <p:cNvPicPr preferRelativeResize="0"/>
            <p:nvPr/>
          </p:nvPicPr>
          <p:blipFill rotWithShape="1">
            <a:blip r:embed="rId4">
              <a:alphaModFix/>
            </a:blip>
            <a:srcRect/>
            <a:stretch/>
          </p:blipFill>
          <p:spPr>
            <a:xfrm>
              <a:off x="1070989" y="4595927"/>
              <a:ext cx="1269823" cy="2390457"/>
            </a:xfrm>
            <a:prstGeom prst="rect">
              <a:avLst/>
            </a:prstGeom>
            <a:noFill/>
            <a:ln>
              <a:noFill/>
            </a:ln>
          </p:spPr>
        </p:pic>
        <p:sp>
          <p:nvSpPr>
            <p:cNvPr id="306" name="Google Shape;306;g3f38b927c03_0_174"/>
            <p:cNvSpPr txBox="1"/>
            <p:nvPr/>
          </p:nvSpPr>
          <p:spPr>
            <a:xfrm>
              <a:off x="1032116" y="4959520"/>
              <a:ext cx="1347600" cy="610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Everything in sequence</a:t>
              </a:r>
              <a:endParaRPr sz="1300" b="0" i="0" u="none" strike="noStrike" cap="none">
                <a:solidFill>
                  <a:srgbClr val="000000"/>
                </a:solidFill>
                <a:latin typeface="Arial"/>
                <a:ea typeface="Arial"/>
                <a:cs typeface="Arial"/>
                <a:sym typeface="Arial"/>
              </a:endParaRPr>
            </a:p>
          </p:txBody>
        </p:sp>
      </p:grpSp>
      <p:grpSp>
        <p:nvGrpSpPr>
          <p:cNvPr id="307" name="Google Shape;307;g3f38b927c03_0_174"/>
          <p:cNvGrpSpPr/>
          <p:nvPr/>
        </p:nvGrpSpPr>
        <p:grpSpPr>
          <a:xfrm>
            <a:off x="8091551" y="3138455"/>
            <a:ext cx="1451170" cy="1530593"/>
            <a:chOff x="1029363" y="4889752"/>
            <a:chExt cx="1558387" cy="2202292"/>
          </a:xfrm>
        </p:grpSpPr>
        <p:pic>
          <p:nvPicPr>
            <p:cNvPr id="308" name="Google Shape;308;g3f38b927c03_0_174"/>
            <p:cNvPicPr preferRelativeResize="0"/>
            <p:nvPr/>
          </p:nvPicPr>
          <p:blipFill rotWithShape="1">
            <a:blip r:embed="rId4">
              <a:alphaModFix/>
            </a:blip>
            <a:srcRect/>
            <a:stretch/>
          </p:blipFill>
          <p:spPr>
            <a:xfrm>
              <a:off x="1029363" y="4889752"/>
              <a:ext cx="1506615" cy="2202292"/>
            </a:xfrm>
            <a:prstGeom prst="rect">
              <a:avLst/>
            </a:prstGeom>
            <a:noFill/>
            <a:ln>
              <a:noFill/>
            </a:ln>
          </p:spPr>
        </p:pic>
        <p:sp>
          <p:nvSpPr>
            <p:cNvPr id="309" name="Google Shape;309;g3f38b927c03_0_174"/>
            <p:cNvSpPr txBox="1"/>
            <p:nvPr/>
          </p:nvSpPr>
          <p:spPr>
            <a:xfrm>
              <a:off x="1081150" y="5176040"/>
              <a:ext cx="15066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Celebrate the closing</a:t>
              </a:r>
              <a:endParaRPr sz="1300" b="0" i="0" u="none" strike="noStrike" cap="none">
                <a:solidFill>
                  <a:srgbClr val="000000"/>
                </a:solidFill>
                <a:latin typeface="Arial"/>
                <a:ea typeface="Arial"/>
                <a:cs typeface="Arial"/>
                <a:sym typeface="Arial"/>
              </a:endParaRPr>
            </a:p>
          </p:txBody>
        </p:sp>
      </p:grpSp>
      <p:grpSp>
        <p:nvGrpSpPr>
          <p:cNvPr id="310" name="Google Shape;310;g3f38b927c03_0_174"/>
          <p:cNvGrpSpPr/>
          <p:nvPr/>
        </p:nvGrpSpPr>
        <p:grpSpPr>
          <a:xfrm>
            <a:off x="5381575" y="4749431"/>
            <a:ext cx="1470523" cy="1530593"/>
            <a:chOff x="1101757" y="4784092"/>
            <a:chExt cx="1318500" cy="2202292"/>
          </a:xfrm>
        </p:grpSpPr>
        <p:pic>
          <p:nvPicPr>
            <p:cNvPr id="311" name="Google Shape;311;g3f38b927c03_0_174"/>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312" name="Google Shape;312;g3f38b927c03_0_174"/>
            <p:cNvSpPr txBox="1"/>
            <p:nvPr/>
          </p:nvSpPr>
          <p:spPr>
            <a:xfrm>
              <a:off x="1101757" y="5080234"/>
              <a:ext cx="13185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Nothing substituted</a:t>
              </a:r>
              <a:endParaRPr sz="1300" b="0" i="0" u="none" strike="noStrike" cap="non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f38b927c03_0_208"/>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 </a:t>
            </a:r>
            <a:endParaRPr/>
          </a:p>
        </p:txBody>
      </p:sp>
      <p:sp>
        <p:nvSpPr>
          <p:cNvPr id="318" name="Google Shape;318;g3f38b927c03_0_208"/>
          <p:cNvSpPr txBox="1">
            <a:spLocks noGrp="1"/>
          </p:cNvSpPr>
          <p:nvPr>
            <p:ph type="body" idx="1"/>
          </p:nvPr>
        </p:nvSpPr>
        <p:spPr>
          <a:xfrm>
            <a:off x="609450" y="1600200"/>
            <a:ext cx="10969800" cy="5408700"/>
          </a:xfrm>
          <a:prstGeom prst="rect">
            <a:avLst/>
          </a:prstGeom>
          <a:noFill/>
          <a:ln>
            <a:noFill/>
          </a:ln>
        </p:spPr>
        <p:txBody>
          <a:bodyPr spcFirstLastPara="1" wrap="square" lIns="91425" tIns="45700" rIns="91425" bIns="45700" anchor="t" anchorCtr="0">
            <a:normAutofit/>
          </a:bodyPr>
          <a:lstStyle/>
          <a:p>
            <a:pPr marL="457200" lvl="0" indent="0" algn="l" rtl="0">
              <a:lnSpc>
                <a:spcPct val="150000"/>
              </a:lnSpc>
              <a:spcBef>
                <a:spcPts val="0"/>
              </a:spcBef>
              <a:spcAft>
                <a:spcPts val="0"/>
              </a:spcAft>
              <a:buSzPts val="3200"/>
              <a:buNone/>
            </a:pPr>
            <a:r>
              <a:rPr lang="en-US" sz="3564">
                <a:latin typeface="Arial"/>
                <a:ea typeface="Arial"/>
                <a:cs typeface="Arial"/>
                <a:sym typeface="Arial"/>
              </a:rPr>
              <a:t> </a:t>
            </a:r>
            <a:endParaRPr sz="2764">
              <a:latin typeface="Arial"/>
              <a:ea typeface="Arial"/>
              <a:cs typeface="Arial"/>
              <a:sym typeface="Arial"/>
            </a:endParaRPr>
          </a:p>
          <a:p>
            <a:pPr marL="0" lvl="0" indent="0" algn="l" rtl="0">
              <a:lnSpc>
                <a:spcPct val="100000"/>
              </a:lnSpc>
              <a:spcBef>
                <a:spcPts val="0"/>
              </a:spcBef>
              <a:spcAft>
                <a:spcPts val="0"/>
              </a:spcAft>
              <a:buSzPts val="3200"/>
              <a:buNone/>
            </a:pPr>
            <a:endParaRPr/>
          </a:p>
        </p:txBody>
      </p:sp>
      <p:pic>
        <p:nvPicPr>
          <p:cNvPr id="319" name="Google Shape;319;g3f38b927c03_0_208" descr="A body of water surrounded by trees&#10;&#10;Description automatically generated"/>
          <p:cNvPicPr preferRelativeResize="0">
            <a:picLocks noGrp="1"/>
          </p:cNvPicPr>
          <p:nvPr>
            <p:ph type="body" idx="1"/>
          </p:nvPr>
        </p:nvPicPr>
        <p:blipFill rotWithShape="1">
          <a:blip r:embed="rId3">
            <a:alphaModFix/>
          </a:blip>
          <a:srcRect/>
          <a:stretch/>
        </p:blipFill>
        <p:spPr>
          <a:xfrm>
            <a:off x="1330300" y="0"/>
            <a:ext cx="8579100" cy="6315300"/>
          </a:xfrm>
          <a:prstGeom prst="rect">
            <a:avLst/>
          </a:prstGeom>
          <a:noFill/>
          <a:ln>
            <a:noFill/>
          </a:ln>
        </p:spPr>
      </p:pic>
      <p:sp>
        <p:nvSpPr>
          <p:cNvPr id="320" name="Google Shape;320;g3f38b927c03_0_208"/>
          <p:cNvSpPr txBox="1"/>
          <p:nvPr/>
        </p:nvSpPr>
        <p:spPr>
          <a:xfrm>
            <a:off x="1505050" y="144511"/>
            <a:ext cx="8229600" cy="8787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1DFE"/>
              </a:buClr>
              <a:buSzPts val="5400"/>
              <a:buFont typeface="Calibri"/>
              <a:buNone/>
            </a:pPr>
            <a:r>
              <a:rPr lang="en-US" sz="3000" b="1" i="0" u="none" strike="noStrike" cap="none">
                <a:solidFill>
                  <a:srgbClr val="051DFE"/>
                </a:solidFill>
                <a:latin typeface="Calibri"/>
                <a:ea typeface="Calibri"/>
                <a:cs typeface="Calibri"/>
                <a:sym typeface="Calibri"/>
              </a:rPr>
              <a:t>Continuing Ministry - Kairos Torch</a:t>
            </a:r>
            <a:endParaRPr sz="3000" b="0" i="0" u="none" strike="noStrike" cap="none">
              <a:solidFill>
                <a:srgbClr val="000000"/>
              </a:solidFill>
              <a:latin typeface="Arial"/>
              <a:ea typeface="Arial"/>
              <a:cs typeface="Arial"/>
              <a:sym typeface="Arial"/>
            </a:endParaRPr>
          </a:p>
        </p:txBody>
      </p:sp>
      <p:grpSp>
        <p:nvGrpSpPr>
          <p:cNvPr id="321" name="Google Shape;321;g3f38b927c03_0_208"/>
          <p:cNvGrpSpPr/>
          <p:nvPr/>
        </p:nvGrpSpPr>
        <p:grpSpPr>
          <a:xfrm>
            <a:off x="4462032" y="1651172"/>
            <a:ext cx="1079339" cy="1530580"/>
            <a:chOff x="1063790" y="4678877"/>
            <a:chExt cx="1299000" cy="2026722"/>
          </a:xfrm>
        </p:grpSpPr>
        <p:pic>
          <p:nvPicPr>
            <p:cNvPr id="322" name="Google Shape;322;g3f38b927c03_0_208"/>
            <p:cNvPicPr preferRelativeResize="0"/>
            <p:nvPr/>
          </p:nvPicPr>
          <p:blipFill rotWithShape="1">
            <a:blip r:embed="rId4">
              <a:alphaModFix/>
            </a:blip>
            <a:srcRect/>
            <a:stretch/>
          </p:blipFill>
          <p:spPr>
            <a:xfrm>
              <a:off x="1066800" y="4678877"/>
              <a:ext cx="1233085" cy="2026722"/>
            </a:xfrm>
            <a:prstGeom prst="rect">
              <a:avLst/>
            </a:prstGeom>
            <a:noFill/>
            <a:ln>
              <a:noFill/>
            </a:ln>
          </p:spPr>
        </p:pic>
        <p:sp>
          <p:nvSpPr>
            <p:cNvPr id="323" name="Google Shape;323;g3f38b927c03_0_208"/>
            <p:cNvSpPr txBox="1"/>
            <p:nvPr/>
          </p:nvSpPr>
          <p:spPr>
            <a:xfrm>
              <a:off x="1063790" y="4854053"/>
              <a:ext cx="1299000" cy="917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Building mentoring relationships</a:t>
              </a:r>
              <a:endParaRPr sz="1300" b="1" i="0" u="none" strike="noStrike" cap="none">
                <a:solidFill>
                  <a:srgbClr val="000000"/>
                </a:solidFill>
                <a:latin typeface="Calibri"/>
                <a:ea typeface="Calibri"/>
                <a:cs typeface="Calibri"/>
                <a:sym typeface="Calibri"/>
              </a:endParaRPr>
            </a:p>
          </p:txBody>
        </p:sp>
      </p:grpSp>
      <p:grpSp>
        <p:nvGrpSpPr>
          <p:cNvPr id="324" name="Google Shape;324;g3f38b927c03_0_208"/>
          <p:cNvGrpSpPr/>
          <p:nvPr/>
        </p:nvGrpSpPr>
        <p:grpSpPr>
          <a:xfrm>
            <a:off x="3762825" y="2947874"/>
            <a:ext cx="965907" cy="1767099"/>
            <a:chOff x="969248" y="4578175"/>
            <a:chExt cx="1392600" cy="2026722"/>
          </a:xfrm>
        </p:grpSpPr>
        <p:pic>
          <p:nvPicPr>
            <p:cNvPr id="325" name="Google Shape;325;g3f38b927c03_0_208"/>
            <p:cNvPicPr preferRelativeResize="0"/>
            <p:nvPr/>
          </p:nvPicPr>
          <p:blipFill rotWithShape="1">
            <a:blip r:embed="rId4">
              <a:alphaModFix/>
            </a:blip>
            <a:srcRect/>
            <a:stretch/>
          </p:blipFill>
          <p:spPr>
            <a:xfrm>
              <a:off x="1043644" y="4578175"/>
              <a:ext cx="1233085" cy="2026722"/>
            </a:xfrm>
            <a:prstGeom prst="rect">
              <a:avLst/>
            </a:prstGeom>
            <a:noFill/>
            <a:ln>
              <a:noFill/>
            </a:ln>
          </p:spPr>
        </p:pic>
        <p:sp>
          <p:nvSpPr>
            <p:cNvPr id="326" name="Google Shape;326;g3f38b927c03_0_208"/>
            <p:cNvSpPr txBox="1"/>
            <p:nvPr/>
          </p:nvSpPr>
          <p:spPr>
            <a:xfrm>
              <a:off x="969248" y="4796751"/>
              <a:ext cx="1392600" cy="794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Kairos Torch Bible studies</a:t>
              </a:r>
              <a:endParaRPr sz="1300" b="0" i="0" u="none" strike="noStrike" cap="none">
                <a:solidFill>
                  <a:srgbClr val="000000"/>
                </a:solidFill>
                <a:latin typeface="Arial"/>
                <a:ea typeface="Arial"/>
                <a:cs typeface="Arial"/>
                <a:sym typeface="Arial"/>
              </a:endParaRPr>
            </a:p>
          </p:txBody>
        </p:sp>
      </p:grpSp>
      <p:grpSp>
        <p:nvGrpSpPr>
          <p:cNvPr id="327" name="Google Shape;327;g3f38b927c03_0_208"/>
          <p:cNvGrpSpPr/>
          <p:nvPr/>
        </p:nvGrpSpPr>
        <p:grpSpPr>
          <a:xfrm>
            <a:off x="6828050" y="2339875"/>
            <a:ext cx="1332872" cy="2142691"/>
            <a:chOff x="963815" y="4678878"/>
            <a:chExt cx="1429200" cy="1948078"/>
          </a:xfrm>
        </p:grpSpPr>
        <p:pic>
          <p:nvPicPr>
            <p:cNvPr id="328" name="Google Shape;328;g3f38b927c03_0_208"/>
            <p:cNvPicPr preferRelativeResize="0"/>
            <p:nvPr/>
          </p:nvPicPr>
          <p:blipFill rotWithShape="1">
            <a:blip r:embed="rId4">
              <a:alphaModFix/>
            </a:blip>
            <a:srcRect/>
            <a:stretch/>
          </p:blipFill>
          <p:spPr>
            <a:xfrm>
              <a:off x="1066800" y="4678878"/>
              <a:ext cx="1233085" cy="1948078"/>
            </a:xfrm>
            <a:prstGeom prst="rect">
              <a:avLst/>
            </a:prstGeom>
            <a:noFill/>
            <a:ln>
              <a:noFill/>
            </a:ln>
          </p:spPr>
        </p:pic>
        <p:sp>
          <p:nvSpPr>
            <p:cNvPr id="329" name="Google Shape;329;g3f38b927c03_0_208"/>
            <p:cNvSpPr txBox="1"/>
            <p:nvPr/>
          </p:nvSpPr>
          <p:spPr>
            <a:xfrm>
              <a:off x="963815" y="4956767"/>
              <a:ext cx="1429200" cy="629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Christian mentoring is</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the focus</a:t>
              </a:r>
              <a:endParaRPr sz="1300" b="0" i="0" u="none" strike="noStrike" cap="none">
                <a:solidFill>
                  <a:srgbClr val="000000"/>
                </a:solidFill>
                <a:latin typeface="Arial"/>
                <a:ea typeface="Arial"/>
                <a:cs typeface="Arial"/>
                <a:sym typeface="Arial"/>
              </a:endParaRPr>
            </a:p>
          </p:txBody>
        </p:sp>
      </p:grpSp>
      <p:grpSp>
        <p:nvGrpSpPr>
          <p:cNvPr id="330" name="Google Shape;330;g3f38b927c03_0_208"/>
          <p:cNvGrpSpPr/>
          <p:nvPr/>
        </p:nvGrpSpPr>
        <p:grpSpPr>
          <a:xfrm>
            <a:off x="5791287" y="1743779"/>
            <a:ext cx="1079446" cy="2046989"/>
            <a:chOff x="1088172" y="4678878"/>
            <a:chExt cx="1242600" cy="2026722"/>
          </a:xfrm>
        </p:grpSpPr>
        <p:pic>
          <p:nvPicPr>
            <p:cNvPr id="331" name="Google Shape;331;g3f38b927c03_0_208"/>
            <p:cNvPicPr preferRelativeResize="0"/>
            <p:nvPr/>
          </p:nvPicPr>
          <p:blipFill rotWithShape="1">
            <a:blip r:embed="rId4">
              <a:alphaModFix/>
            </a:blip>
            <a:srcRect/>
            <a:stretch/>
          </p:blipFill>
          <p:spPr>
            <a:xfrm>
              <a:off x="1092927" y="4678878"/>
              <a:ext cx="1233085" cy="2026722"/>
            </a:xfrm>
            <a:prstGeom prst="rect">
              <a:avLst/>
            </a:prstGeom>
            <a:noFill/>
            <a:ln>
              <a:noFill/>
            </a:ln>
          </p:spPr>
        </p:pic>
        <p:sp>
          <p:nvSpPr>
            <p:cNvPr id="332" name="Google Shape;332;g3f38b927c03_0_208"/>
            <p:cNvSpPr txBox="1"/>
            <p:nvPr/>
          </p:nvSpPr>
          <p:spPr>
            <a:xfrm>
              <a:off x="1088172" y="4919542"/>
              <a:ext cx="1242600" cy="68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Mentors can’t replace parents</a:t>
              </a:r>
              <a:endParaRPr sz="1300" b="0" i="0" u="none" strike="noStrike" cap="none">
                <a:solidFill>
                  <a:srgbClr val="000000"/>
                </a:solidFill>
                <a:latin typeface="Arial"/>
                <a:ea typeface="Arial"/>
                <a:cs typeface="Arial"/>
                <a:sym typeface="Arial"/>
              </a:endParaRPr>
            </a:p>
          </p:txBody>
        </p:sp>
      </p:grpSp>
      <p:grpSp>
        <p:nvGrpSpPr>
          <p:cNvPr id="333" name="Google Shape;333;g3f38b927c03_0_208"/>
          <p:cNvGrpSpPr/>
          <p:nvPr/>
        </p:nvGrpSpPr>
        <p:grpSpPr>
          <a:xfrm>
            <a:off x="3088667" y="1887974"/>
            <a:ext cx="1211383" cy="1734874"/>
            <a:chOff x="989235" y="4678878"/>
            <a:chExt cx="1233085" cy="2026722"/>
          </a:xfrm>
        </p:grpSpPr>
        <p:pic>
          <p:nvPicPr>
            <p:cNvPr id="334" name="Google Shape;334;g3f38b927c03_0_208"/>
            <p:cNvPicPr preferRelativeResize="0"/>
            <p:nvPr/>
          </p:nvPicPr>
          <p:blipFill rotWithShape="1">
            <a:blip r:embed="rId4">
              <a:alphaModFix/>
            </a:blip>
            <a:srcRect/>
            <a:stretch/>
          </p:blipFill>
          <p:spPr>
            <a:xfrm>
              <a:off x="989235" y="4678878"/>
              <a:ext cx="1233085" cy="2026722"/>
            </a:xfrm>
            <a:prstGeom prst="rect">
              <a:avLst/>
            </a:prstGeom>
            <a:noFill/>
            <a:ln>
              <a:noFill/>
            </a:ln>
          </p:spPr>
        </p:pic>
        <p:sp>
          <p:nvSpPr>
            <p:cNvPr id="335" name="Google Shape;335;g3f38b927c03_0_208"/>
            <p:cNvSpPr txBox="1"/>
            <p:nvPr/>
          </p:nvSpPr>
          <p:spPr>
            <a:xfrm>
              <a:off x="1068335" y="4994535"/>
              <a:ext cx="1098600" cy="57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Monthly reunions</a:t>
              </a:r>
              <a:endParaRPr sz="1300" b="0" i="0" u="none" strike="noStrike" cap="none">
                <a:solidFill>
                  <a:srgbClr val="000000"/>
                </a:solidFill>
                <a:latin typeface="Arial"/>
                <a:ea typeface="Arial"/>
                <a:cs typeface="Arial"/>
                <a:sym typeface="Arial"/>
              </a:endParaRPr>
            </a:p>
          </p:txBody>
        </p:sp>
      </p:grpSp>
      <p:grpSp>
        <p:nvGrpSpPr>
          <p:cNvPr id="336" name="Google Shape;336;g3f38b927c03_0_208"/>
          <p:cNvGrpSpPr/>
          <p:nvPr/>
        </p:nvGrpSpPr>
        <p:grpSpPr>
          <a:xfrm>
            <a:off x="4238551" y="3846760"/>
            <a:ext cx="1332903" cy="1918857"/>
            <a:chOff x="1043641" y="4784092"/>
            <a:chExt cx="1366800" cy="2202292"/>
          </a:xfrm>
        </p:grpSpPr>
        <p:pic>
          <p:nvPicPr>
            <p:cNvPr id="337" name="Google Shape;337;g3f38b927c03_0_208"/>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338" name="Google Shape;338;g3f38b927c03_0_208"/>
            <p:cNvSpPr txBox="1"/>
            <p:nvPr/>
          </p:nvSpPr>
          <p:spPr>
            <a:xfrm>
              <a:off x="1043641" y="5104779"/>
              <a:ext cx="1366800" cy="565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Safeguards</a:t>
              </a:r>
              <a:endParaRPr sz="1300" b="1">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after release</a:t>
              </a:r>
              <a:endParaRPr sz="1300" b="0" i="0" u="none" strike="noStrike" cap="none">
                <a:solidFill>
                  <a:srgbClr val="000000"/>
                </a:solidFill>
                <a:latin typeface="Arial"/>
                <a:ea typeface="Arial"/>
                <a:cs typeface="Arial"/>
                <a:sym typeface="Arial"/>
              </a:endParaRPr>
            </a:p>
          </p:txBody>
        </p:sp>
      </p:grpSp>
      <p:grpSp>
        <p:nvGrpSpPr>
          <p:cNvPr id="339" name="Google Shape;339;g3f38b927c03_0_208"/>
          <p:cNvGrpSpPr/>
          <p:nvPr/>
        </p:nvGrpSpPr>
        <p:grpSpPr>
          <a:xfrm>
            <a:off x="7360900" y="4405278"/>
            <a:ext cx="1332911" cy="1928382"/>
            <a:chOff x="1032108" y="4595927"/>
            <a:chExt cx="1347600" cy="2390457"/>
          </a:xfrm>
        </p:grpSpPr>
        <p:pic>
          <p:nvPicPr>
            <p:cNvPr id="340" name="Google Shape;340;g3f38b927c03_0_208"/>
            <p:cNvPicPr preferRelativeResize="0"/>
            <p:nvPr/>
          </p:nvPicPr>
          <p:blipFill rotWithShape="1">
            <a:blip r:embed="rId4">
              <a:alphaModFix/>
            </a:blip>
            <a:srcRect/>
            <a:stretch/>
          </p:blipFill>
          <p:spPr>
            <a:xfrm>
              <a:off x="1070989" y="4595927"/>
              <a:ext cx="1269823" cy="2390457"/>
            </a:xfrm>
            <a:prstGeom prst="rect">
              <a:avLst/>
            </a:prstGeom>
            <a:noFill/>
            <a:ln>
              <a:noFill/>
            </a:ln>
          </p:spPr>
        </p:pic>
        <p:sp>
          <p:nvSpPr>
            <p:cNvPr id="341" name="Google Shape;341;g3f38b927c03_0_208"/>
            <p:cNvSpPr txBox="1"/>
            <p:nvPr/>
          </p:nvSpPr>
          <p:spPr>
            <a:xfrm>
              <a:off x="1032108" y="4747931"/>
              <a:ext cx="1347600" cy="1106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Complete mentor’s monthly checkups</a:t>
              </a:r>
              <a:endParaRPr sz="1300" b="0" i="0" u="none" strike="noStrike" cap="none">
                <a:solidFill>
                  <a:srgbClr val="000000"/>
                </a:solidFill>
                <a:latin typeface="Arial"/>
                <a:ea typeface="Arial"/>
                <a:cs typeface="Arial"/>
                <a:sym typeface="Arial"/>
              </a:endParaRPr>
            </a:p>
          </p:txBody>
        </p:sp>
      </p:grpSp>
      <p:grpSp>
        <p:nvGrpSpPr>
          <p:cNvPr id="342" name="Google Shape;342;g3f38b927c03_0_208"/>
          <p:cNvGrpSpPr/>
          <p:nvPr/>
        </p:nvGrpSpPr>
        <p:grpSpPr>
          <a:xfrm>
            <a:off x="8091551" y="3138455"/>
            <a:ext cx="1402960" cy="1530593"/>
            <a:chOff x="1029363" y="4889752"/>
            <a:chExt cx="1506615" cy="2202292"/>
          </a:xfrm>
        </p:grpSpPr>
        <p:pic>
          <p:nvPicPr>
            <p:cNvPr id="343" name="Google Shape;343;g3f38b927c03_0_208"/>
            <p:cNvPicPr preferRelativeResize="0"/>
            <p:nvPr/>
          </p:nvPicPr>
          <p:blipFill rotWithShape="1">
            <a:blip r:embed="rId4">
              <a:alphaModFix/>
            </a:blip>
            <a:srcRect/>
            <a:stretch/>
          </p:blipFill>
          <p:spPr>
            <a:xfrm>
              <a:off x="1029363" y="4889752"/>
              <a:ext cx="1506615" cy="2202292"/>
            </a:xfrm>
            <a:prstGeom prst="rect">
              <a:avLst/>
            </a:prstGeom>
            <a:noFill/>
            <a:ln>
              <a:noFill/>
            </a:ln>
          </p:spPr>
        </p:pic>
        <p:sp>
          <p:nvSpPr>
            <p:cNvPr id="344" name="Google Shape;344;g3f38b927c03_0_208"/>
            <p:cNvSpPr txBox="1"/>
            <p:nvPr/>
          </p:nvSpPr>
          <p:spPr>
            <a:xfrm>
              <a:off x="1081150" y="5205320"/>
              <a:ext cx="1431300" cy="70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The Kairos Torch mentor’s guide</a:t>
              </a:r>
              <a:endParaRPr sz="1300" b="0" i="0" u="none" strike="noStrike" cap="none">
                <a:solidFill>
                  <a:srgbClr val="000000"/>
                </a:solidFill>
                <a:latin typeface="Arial"/>
                <a:ea typeface="Arial"/>
                <a:cs typeface="Arial"/>
                <a:sym typeface="Arial"/>
              </a:endParaRPr>
            </a:p>
          </p:txBody>
        </p:sp>
      </p:grpSp>
      <p:grpSp>
        <p:nvGrpSpPr>
          <p:cNvPr id="345" name="Google Shape;345;g3f38b927c03_0_208"/>
          <p:cNvGrpSpPr/>
          <p:nvPr/>
        </p:nvGrpSpPr>
        <p:grpSpPr>
          <a:xfrm>
            <a:off x="5381575" y="4749431"/>
            <a:ext cx="1470523" cy="1530593"/>
            <a:chOff x="1101757" y="4784092"/>
            <a:chExt cx="1318500" cy="2202292"/>
          </a:xfrm>
        </p:grpSpPr>
        <p:pic>
          <p:nvPicPr>
            <p:cNvPr id="346" name="Google Shape;346;g3f38b927c03_0_208"/>
            <p:cNvPicPr preferRelativeResize="0"/>
            <p:nvPr/>
          </p:nvPicPr>
          <p:blipFill rotWithShape="1">
            <a:blip r:embed="rId4">
              <a:alphaModFix/>
            </a:blip>
            <a:srcRect/>
            <a:stretch/>
          </p:blipFill>
          <p:spPr>
            <a:xfrm>
              <a:off x="1107727" y="4784092"/>
              <a:ext cx="1233086" cy="2202292"/>
            </a:xfrm>
            <a:prstGeom prst="rect">
              <a:avLst/>
            </a:prstGeom>
            <a:noFill/>
            <a:ln>
              <a:noFill/>
            </a:ln>
          </p:spPr>
        </p:pic>
        <p:sp>
          <p:nvSpPr>
            <p:cNvPr id="347" name="Google Shape;347;g3f38b927c03_0_208"/>
            <p:cNvSpPr txBox="1"/>
            <p:nvPr/>
          </p:nvSpPr>
          <p:spPr>
            <a:xfrm>
              <a:off x="1101757" y="4963112"/>
              <a:ext cx="1318500" cy="996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300" b="1">
                  <a:latin typeface="Calibri"/>
                  <a:ea typeface="Calibri"/>
                  <a:cs typeface="Calibri"/>
                  <a:sym typeface="Calibri"/>
                </a:rPr>
                <a:t>Sending monthly check-ups to Kairos</a:t>
              </a:r>
              <a:endParaRPr sz="1300" b="0" i="0" u="none" strike="noStrike" cap="non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3f52124c7d6_1_0"/>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485B71"/>
              </a:buClr>
              <a:buSzPct val="100000"/>
              <a:buFont typeface="Calibri"/>
              <a:buNone/>
            </a:pPr>
            <a:r>
              <a:rPr lang="en-US" dirty="0"/>
              <a:t>Use the </a:t>
            </a:r>
            <a:r>
              <a:rPr lang="en-US" b="1" dirty="0">
                <a:solidFill>
                  <a:srgbClr val="FF0000"/>
                </a:solidFill>
              </a:rPr>
              <a:t>Program Manuals </a:t>
            </a:r>
            <a:r>
              <a:rPr lang="en-US" dirty="0"/>
              <a:t>to </a:t>
            </a:r>
            <a:r>
              <a:rPr lang="en-US" b="1" dirty="0">
                <a:solidFill>
                  <a:srgbClr val="FF0000"/>
                </a:solidFill>
              </a:rPr>
              <a:t>Train</a:t>
            </a:r>
            <a:r>
              <a:rPr lang="en-US" dirty="0"/>
              <a:t> the </a:t>
            </a:r>
            <a:r>
              <a:rPr lang="en-US" b="1" dirty="0">
                <a:solidFill>
                  <a:srgbClr val="FF0000"/>
                </a:solidFill>
              </a:rPr>
              <a:t>Riverbanks</a:t>
            </a:r>
            <a:r>
              <a:rPr lang="en-US" dirty="0"/>
              <a:t>! </a:t>
            </a:r>
            <a:endParaRPr dirty="0"/>
          </a:p>
        </p:txBody>
      </p:sp>
      <p:pic>
        <p:nvPicPr>
          <p:cNvPr id="353" name="Google Shape;353;g3f52124c7d6_1_0"/>
          <p:cNvPicPr preferRelativeResize="0"/>
          <p:nvPr/>
        </p:nvPicPr>
        <p:blipFill>
          <a:blip r:embed="rId3">
            <a:alphaModFix/>
          </a:blip>
          <a:stretch>
            <a:fillRect/>
          </a:stretch>
        </p:blipFill>
        <p:spPr>
          <a:xfrm>
            <a:off x="900450" y="1666875"/>
            <a:ext cx="2638425" cy="3524250"/>
          </a:xfrm>
          <a:prstGeom prst="rect">
            <a:avLst/>
          </a:prstGeom>
          <a:noFill/>
          <a:ln>
            <a:noFill/>
          </a:ln>
        </p:spPr>
      </p:pic>
      <p:pic>
        <p:nvPicPr>
          <p:cNvPr id="354" name="Google Shape;354;g3f52124c7d6_1_0"/>
          <p:cNvPicPr preferRelativeResize="0"/>
          <p:nvPr/>
        </p:nvPicPr>
        <p:blipFill rotWithShape="1">
          <a:blip r:embed="rId4">
            <a:alphaModFix/>
          </a:blip>
          <a:srcRect r="5330"/>
          <a:stretch/>
        </p:blipFill>
        <p:spPr>
          <a:xfrm>
            <a:off x="4775138" y="1718950"/>
            <a:ext cx="2638425" cy="3505200"/>
          </a:xfrm>
          <a:prstGeom prst="rect">
            <a:avLst/>
          </a:prstGeom>
          <a:noFill/>
          <a:ln w="19050" cap="flat" cmpd="sng">
            <a:solidFill>
              <a:srgbClr val="000000"/>
            </a:solidFill>
            <a:prstDash val="solid"/>
            <a:miter lim="8000"/>
            <a:headEnd type="none" w="sm" len="sm"/>
            <a:tailEnd type="none" w="sm" len="sm"/>
          </a:ln>
        </p:spPr>
      </p:pic>
      <p:pic>
        <p:nvPicPr>
          <p:cNvPr id="355" name="Google Shape;355;g3f52124c7d6_1_0"/>
          <p:cNvPicPr preferRelativeResize="0"/>
          <p:nvPr/>
        </p:nvPicPr>
        <p:blipFill>
          <a:blip r:embed="rId5">
            <a:alphaModFix/>
          </a:blip>
          <a:stretch>
            <a:fillRect/>
          </a:stretch>
        </p:blipFill>
        <p:spPr>
          <a:xfrm>
            <a:off x="8649850" y="1709425"/>
            <a:ext cx="2638425" cy="3524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3e75d39823b_6_0"/>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00"/>
              <a:buNone/>
            </a:pPr>
            <a:r>
              <a:rPr lang="en-US"/>
              <a:t>Continuously Present the Riverbanks </a:t>
            </a:r>
            <a:endParaRPr/>
          </a:p>
        </p:txBody>
      </p:sp>
      <p:sp>
        <p:nvSpPr>
          <p:cNvPr id="361" name="Google Shape;361;g3e75d39823b_6_0"/>
          <p:cNvSpPr txBox="1">
            <a:spLocks noGrp="1"/>
          </p:cNvSpPr>
          <p:nvPr>
            <p:ph type="body" idx="1"/>
          </p:nvPr>
        </p:nvSpPr>
        <p:spPr>
          <a:xfrm>
            <a:off x="609441" y="1600203"/>
            <a:ext cx="10969800" cy="42672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640"/>
              </a:spcBef>
              <a:spcAft>
                <a:spcPts val="0"/>
              </a:spcAft>
              <a:buSzPct val="108108"/>
              <a:buNone/>
            </a:pPr>
            <a:r>
              <a:rPr lang="en-US" b="1"/>
              <a:t>Every new team needs to learn or review the Riverbanks.  There are two goals for how we want to do this:</a:t>
            </a:r>
            <a:endParaRPr b="1"/>
          </a:p>
          <a:p>
            <a:pPr marL="0" lvl="0" indent="0" algn="ctr" rtl="0">
              <a:lnSpc>
                <a:spcPct val="100000"/>
              </a:lnSpc>
              <a:spcBef>
                <a:spcPts val="640"/>
              </a:spcBef>
              <a:spcAft>
                <a:spcPts val="0"/>
              </a:spcAft>
              <a:buSzPct val="108108"/>
              <a:buNone/>
            </a:pPr>
            <a:r>
              <a:rPr lang="en-US" b="1"/>
              <a:t> </a:t>
            </a:r>
            <a:endParaRPr b="1"/>
          </a:p>
          <a:p>
            <a:pPr marL="914400" lvl="0" indent="-416560" algn="l" rtl="0">
              <a:lnSpc>
                <a:spcPct val="100000"/>
              </a:lnSpc>
              <a:spcBef>
                <a:spcPts val="640"/>
              </a:spcBef>
              <a:spcAft>
                <a:spcPts val="0"/>
              </a:spcAft>
              <a:buSzPct val="100000"/>
              <a:buAutoNum type="arabicPeriod"/>
            </a:pPr>
            <a:r>
              <a:rPr lang="en-US"/>
              <a:t>Present things in a way that the new people are given new information, and the veterans are not bored.  We somehow have to engage both new people and veterans at the same time.</a:t>
            </a:r>
            <a:endParaRPr/>
          </a:p>
          <a:p>
            <a:pPr marL="914400" lvl="0" indent="-416560" algn="l" rtl="0">
              <a:lnSpc>
                <a:spcPct val="100000"/>
              </a:lnSpc>
              <a:spcBef>
                <a:spcPts val="0"/>
              </a:spcBef>
              <a:spcAft>
                <a:spcPts val="0"/>
              </a:spcAft>
              <a:buSzPct val="100000"/>
              <a:buAutoNum type="arabicPeriod"/>
            </a:pPr>
            <a:r>
              <a:rPr lang="en-US"/>
              <a:t>A goal here should be to make our team members think through the riverbanks, not just review what they are.  (This can help with the first goal!)</a:t>
            </a:r>
            <a:endParaRPr/>
          </a:p>
          <a:p>
            <a:pPr marL="0" lvl="0" indent="0" algn="l" rtl="0">
              <a:lnSpc>
                <a:spcPct val="100000"/>
              </a:lnSpc>
              <a:spcBef>
                <a:spcPts val="640"/>
              </a:spcBef>
              <a:spcAft>
                <a:spcPts val="0"/>
              </a:spcAft>
              <a:buSzPct val="108108"/>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8"/>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Devotional</a:t>
            </a:r>
            <a:endParaRPr i="1"/>
          </a:p>
        </p:txBody>
      </p:sp>
      <p:sp>
        <p:nvSpPr>
          <p:cNvPr id="80" name="Google Shape;80;p8"/>
          <p:cNvSpPr txBox="1">
            <a:spLocks noGrp="1"/>
          </p:cNvSpPr>
          <p:nvPr>
            <p:ph type="body" idx="1"/>
          </p:nvPr>
        </p:nvSpPr>
        <p:spPr>
          <a:xfrm>
            <a:off x="4654175" y="861650"/>
            <a:ext cx="7018200" cy="5683800"/>
          </a:xfrm>
          <a:prstGeom prst="rect">
            <a:avLst/>
          </a:prstGeom>
          <a:noFill/>
          <a:ln>
            <a:noFill/>
          </a:ln>
        </p:spPr>
        <p:txBody>
          <a:bodyPr spcFirstLastPara="1" wrap="square" lIns="91425" tIns="45700" rIns="91425" bIns="45700" anchor="t" anchorCtr="0">
            <a:normAutofit/>
          </a:bodyPr>
          <a:lstStyle/>
          <a:p>
            <a:pPr marL="342900" lvl="0" indent="-139700" algn="l" rtl="0">
              <a:lnSpc>
                <a:spcPct val="100000"/>
              </a:lnSpc>
              <a:spcBef>
                <a:spcPts val="0"/>
              </a:spcBef>
              <a:spcAft>
                <a:spcPts val="0"/>
              </a:spcAft>
              <a:buClr>
                <a:srgbClr val="485B71"/>
              </a:buClr>
              <a:buSzPts val="3200"/>
              <a:buNone/>
            </a:pPr>
            <a:endParaRPr/>
          </a:p>
          <a:p>
            <a:pPr marL="342900" lvl="0" indent="-139700" algn="l" rtl="0">
              <a:lnSpc>
                <a:spcPct val="100000"/>
              </a:lnSpc>
              <a:spcBef>
                <a:spcPts val="0"/>
              </a:spcBef>
              <a:spcAft>
                <a:spcPts val="0"/>
              </a:spcAft>
              <a:buClr>
                <a:srgbClr val="485B71"/>
              </a:buClr>
              <a:buSzPts val="3200"/>
              <a:buNone/>
            </a:pPr>
            <a:endParaRPr/>
          </a:p>
          <a:p>
            <a:pPr marL="342900" lvl="0" indent="-139700" algn="l" rtl="0">
              <a:lnSpc>
                <a:spcPct val="100000"/>
              </a:lnSpc>
              <a:spcBef>
                <a:spcPts val="0"/>
              </a:spcBef>
              <a:spcAft>
                <a:spcPts val="0"/>
              </a:spcAft>
              <a:buClr>
                <a:srgbClr val="485B71"/>
              </a:buClr>
              <a:buSzPts val="3200"/>
              <a:buNone/>
            </a:pPr>
            <a:endParaRPr/>
          </a:p>
          <a:p>
            <a:pPr marL="342900" lvl="0" indent="-139700" algn="l" rtl="0">
              <a:lnSpc>
                <a:spcPct val="100000"/>
              </a:lnSpc>
              <a:spcBef>
                <a:spcPts val="0"/>
              </a:spcBef>
              <a:spcAft>
                <a:spcPts val="0"/>
              </a:spcAft>
              <a:buClr>
                <a:srgbClr val="485B71"/>
              </a:buClr>
              <a:buSzPts val="3200"/>
              <a:buNone/>
            </a:pPr>
            <a:r>
              <a:rPr lang="en-US" sz="3600"/>
              <a:t>“Don’t shine so others can see you.  Shine so that, through you, others can see Him.”  - C.S. Lewis</a:t>
            </a:r>
            <a:endParaRPr sz="3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3f38b927c03_0_254"/>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Group Discussion</a:t>
            </a:r>
            <a:endParaRPr i="1"/>
          </a:p>
        </p:txBody>
      </p:sp>
      <p:sp>
        <p:nvSpPr>
          <p:cNvPr id="367" name="Google Shape;367;g3f38b927c03_0_254"/>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fontScale="92500"/>
          </a:bodyPr>
          <a:lstStyle/>
          <a:p>
            <a:pPr marL="342900" lvl="0" indent="-139700" algn="l" rtl="0">
              <a:lnSpc>
                <a:spcPct val="100000"/>
              </a:lnSpc>
              <a:spcBef>
                <a:spcPts val="0"/>
              </a:spcBef>
              <a:spcAft>
                <a:spcPts val="0"/>
              </a:spcAft>
              <a:buClr>
                <a:srgbClr val="485B71"/>
              </a:buClr>
              <a:buSzPts val="3200"/>
              <a:buNone/>
            </a:pPr>
            <a:endParaRPr/>
          </a:p>
          <a:p>
            <a:pPr marL="342900" lvl="0" indent="-139700" algn="l" rtl="0">
              <a:lnSpc>
                <a:spcPct val="100000"/>
              </a:lnSpc>
              <a:spcBef>
                <a:spcPts val="0"/>
              </a:spcBef>
              <a:spcAft>
                <a:spcPts val="0"/>
              </a:spcAft>
              <a:buClr>
                <a:srgbClr val="485B71"/>
              </a:buClr>
              <a:buSzPts val="3200"/>
              <a:buNone/>
            </a:pPr>
            <a:r>
              <a:rPr lang="en-US"/>
              <a:t>What kind of questions can we ask participants to discuss?</a:t>
            </a:r>
            <a:endParaRPr/>
          </a:p>
          <a:p>
            <a:pPr marL="342900" lvl="0" indent="-139700" algn="l" rtl="0">
              <a:lnSpc>
                <a:spcPct val="100000"/>
              </a:lnSpc>
              <a:spcBef>
                <a:spcPts val="0"/>
              </a:spcBef>
              <a:spcAft>
                <a:spcPts val="0"/>
              </a:spcAft>
              <a:buClr>
                <a:srgbClr val="485B71"/>
              </a:buClr>
              <a:buSzPts val="3200"/>
              <a:buNone/>
            </a:pPr>
            <a:endParaRPr/>
          </a:p>
          <a:p>
            <a:pPr marL="457200" lvl="0" indent="-431800" algn="l" rtl="0">
              <a:lnSpc>
                <a:spcPct val="100000"/>
              </a:lnSpc>
              <a:spcBef>
                <a:spcPts val="0"/>
              </a:spcBef>
              <a:spcAft>
                <a:spcPts val="0"/>
              </a:spcAft>
              <a:buSzPts val="3200"/>
              <a:buChar char="•"/>
            </a:pPr>
            <a:r>
              <a:rPr lang="en-US"/>
              <a:t>What do you feel is the most important piece of advice within this riverbank topic?</a:t>
            </a:r>
            <a:endParaRPr/>
          </a:p>
          <a:p>
            <a:pPr marL="457200" lvl="0" indent="-431800" algn="l" rtl="0">
              <a:lnSpc>
                <a:spcPct val="100000"/>
              </a:lnSpc>
              <a:spcBef>
                <a:spcPts val="0"/>
              </a:spcBef>
              <a:spcAft>
                <a:spcPts val="0"/>
              </a:spcAft>
              <a:buSzPts val="3200"/>
              <a:buChar char="•"/>
            </a:pPr>
            <a:r>
              <a:rPr lang="en-US"/>
              <a:t>Why do you feel that this guidance is important?</a:t>
            </a:r>
            <a:endParaRPr/>
          </a:p>
          <a:p>
            <a:pPr marL="457200" lvl="0" indent="-431800" algn="l" rtl="0">
              <a:lnSpc>
                <a:spcPct val="100000"/>
              </a:lnSpc>
              <a:spcBef>
                <a:spcPts val="0"/>
              </a:spcBef>
              <a:spcAft>
                <a:spcPts val="0"/>
              </a:spcAft>
              <a:buSzPts val="3200"/>
              <a:buChar char="•"/>
            </a:pPr>
            <a:r>
              <a:rPr lang="en-US"/>
              <a:t>Can you imagine what would result for your Kairos team (or for Kairos in general) if no one followed this guidance?</a:t>
            </a:r>
            <a:endParaRPr/>
          </a:p>
          <a:p>
            <a:pPr marL="342900" lvl="0" indent="-139700" algn="l" rtl="0">
              <a:lnSpc>
                <a:spcPct val="100000"/>
              </a:lnSpc>
              <a:spcBef>
                <a:spcPts val="0"/>
              </a:spcBef>
              <a:spcAft>
                <a:spcPts val="0"/>
              </a:spcAft>
              <a:buClr>
                <a:srgbClr val="485B71"/>
              </a:buClr>
              <a:buSzPts val="32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3f38b927c03_0_264"/>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Visual Aids</a:t>
            </a:r>
            <a:endParaRPr i="1"/>
          </a:p>
        </p:txBody>
      </p:sp>
      <p:sp>
        <p:nvSpPr>
          <p:cNvPr id="373" name="Google Shape;373;g3f38b927c03_0_264"/>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a:bodyPr>
          <a:lstStyle/>
          <a:p>
            <a:pPr marL="342900" lvl="0" indent="-139700" algn="l" rtl="0">
              <a:lnSpc>
                <a:spcPct val="100000"/>
              </a:lnSpc>
              <a:spcBef>
                <a:spcPts val="0"/>
              </a:spcBef>
              <a:spcAft>
                <a:spcPts val="0"/>
              </a:spcAft>
              <a:buClr>
                <a:srgbClr val="485B71"/>
              </a:buClr>
              <a:buSzPts val="3200"/>
              <a:buNone/>
            </a:pPr>
            <a:endParaRPr/>
          </a:p>
          <a:p>
            <a:pPr marL="342900" lvl="0" indent="-139700" algn="l" rtl="0">
              <a:lnSpc>
                <a:spcPct val="100000"/>
              </a:lnSpc>
              <a:spcBef>
                <a:spcPts val="0"/>
              </a:spcBef>
              <a:spcAft>
                <a:spcPts val="0"/>
              </a:spcAft>
              <a:buClr>
                <a:srgbClr val="485B71"/>
              </a:buClr>
              <a:buSzPts val="3200"/>
              <a:buNone/>
            </a:pPr>
            <a:r>
              <a:rPr lang="en-US"/>
              <a:t>These can help spark conversation and remind team members of the importance of the Riverbanks.</a:t>
            </a:r>
            <a:endParaRPr/>
          </a:p>
          <a:p>
            <a:pPr marL="342900" lvl="0" indent="-139700" algn="l" rtl="0">
              <a:lnSpc>
                <a:spcPct val="100000"/>
              </a:lnSpc>
              <a:spcBef>
                <a:spcPts val="0"/>
              </a:spcBef>
              <a:spcAft>
                <a:spcPts val="0"/>
              </a:spcAft>
              <a:buClr>
                <a:srgbClr val="485B71"/>
              </a:buClr>
              <a:buSzPts val="3200"/>
              <a:buNone/>
            </a:pPr>
            <a:endParaRPr/>
          </a:p>
          <a:p>
            <a:pPr marL="457200" lvl="0" indent="-431800" algn="l" rtl="0">
              <a:lnSpc>
                <a:spcPct val="100000"/>
              </a:lnSpc>
              <a:spcBef>
                <a:spcPts val="0"/>
              </a:spcBef>
              <a:spcAft>
                <a:spcPts val="0"/>
              </a:spcAft>
              <a:buSzPts val="3200"/>
              <a:buChar char="•"/>
            </a:pPr>
            <a:r>
              <a:rPr lang="en-US"/>
              <a:t>Cards passed out to team members.</a:t>
            </a:r>
            <a:endParaRPr/>
          </a:p>
          <a:p>
            <a:pPr marL="457200" lvl="0" indent="-431800" algn="l" rtl="0">
              <a:lnSpc>
                <a:spcPct val="100000"/>
              </a:lnSpc>
              <a:spcBef>
                <a:spcPts val="0"/>
              </a:spcBef>
              <a:spcAft>
                <a:spcPts val="0"/>
              </a:spcAft>
              <a:buSzPts val="3200"/>
              <a:buChar char="•"/>
            </a:pPr>
            <a:r>
              <a:rPr lang="en-US"/>
              <a:t>Team members find the Riverbank that corresponds to that card.</a:t>
            </a:r>
            <a:endParaRPr/>
          </a:p>
          <a:p>
            <a:pPr marL="457200" lvl="0" indent="-431800" algn="l" rtl="0">
              <a:lnSpc>
                <a:spcPct val="100000"/>
              </a:lnSpc>
              <a:spcBef>
                <a:spcPts val="0"/>
              </a:spcBef>
              <a:spcAft>
                <a:spcPts val="0"/>
              </a:spcAft>
              <a:buSzPts val="3200"/>
              <a:buChar char="•"/>
            </a:pPr>
            <a:r>
              <a:rPr lang="en-US"/>
              <a:t>Teammates share their interpretation of that riverbank with a small group for feedback.</a:t>
            </a:r>
            <a:endParaRPr/>
          </a:p>
          <a:p>
            <a:pPr marL="342900" lvl="0" indent="-139700" algn="l" rtl="0">
              <a:lnSpc>
                <a:spcPct val="100000"/>
              </a:lnSpc>
              <a:spcBef>
                <a:spcPts val="0"/>
              </a:spcBef>
              <a:spcAft>
                <a:spcPts val="0"/>
              </a:spcAft>
              <a:buClr>
                <a:srgbClr val="485B71"/>
              </a:buClr>
              <a:buSzPts val="32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3f4f6a6f69f_0_14"/>
          <p:cNvSpPr txBox="1">
            <a:spLocks noGrp="1"/>
          </p:cNvSpPr>
          <p:nvPr>
            <p:ph type="title"/>
          </p:nvPr>
        </p:nvSpPr>
        <p:spPr>
          <a:xfrm>
            <a:off x="609441" y="27463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 </a:t>
            </a:r>
            <a:endParaRPr/>
          </a:p>
        </p:txBody>
      </p:sp>
      <p:sp>
        <p:nvSpPr>
          <p:cNvPr id="379" name="Google Shape;379;g3f4f6a6f69f_0_14"/>
          <p:cNvSpPr txBox="1">
            <a:spLocks noGrp="1"/>
          </p:cNvSpPr>
          <p:nvPr>
            <p:ph type="body" idx="1"/>
          </p:nvPr>
        </p:nvSpPr>
        <p:spPr>
          <a:xfrm>
            <a:off x="609441" y="1535113"/>
            <a:ext cx="5385600" cy="6399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rgbClr val="485B71"/>
              </a:buClr>
              <a:buSzPts val="2400"/>
              <a:buNone/>
            </a:pPr>
            <a:r>
              <a:rPr lang="en-US"/>
              <a:t> </a:t>
            </a:r>
            <a:endParaRPr/>
          </a:p>
        </p:txBody>
      </p:sp>
      <p:sp>
        <p:nvSpPr>
          <p:cNvPr id="380" name="Google Shape;380;g3f4f6a6f69f_0_14"/>
          <p:cNvSpPr txBox="1">
            <a:spLocks noGrp="1"/>
          </p:cNvSpPr>
          <p:nvPr>
            <p:ph type="body" idx="2"/>
          </p:nvPr>
        </p:nvSpPr>
        <p:spPr>
          <a:xfrm>
            <a:off x="609441" y="2174875"/>
            <a:ext cx="5385600" cy="3768600"/>
          </a:xfrm>
          <a:prstGeom prst="rect">
            <a:avLst/>
          </a:prstGeom>
          <a:noFill/>
          <a:ln>
            <a:noFill/>
          </a:ln>
        </p:spPr>
        <p:txBody>
          <a:bodyPr spcFirstLastPara="1" wrap="square" lIns="91425" tIns="45700" rIns="91425" bIns="45700" anchor="t" anchorCtr="0">
            <a:normAutofit/>
          </a:bodyPr>
          <a:lstStyle/>
          <a:p>
            <a:pPr marL="342900" lvl="0" indent="-190500" algn="l" rtl="0">
              <a:lnSpc>
                <a:spcPct val="100000"/>
              </a:lnSpc>
              <a:spcBef>
                <a:spcPts val="0"/>
              </a:spcBef>
              <a:spcAft>
                <a:spcPts val="0"/>
              </a:spcAft>
              <a:buClr>
                <a:srgbClr val="485B71"/>
              </a:buClr>
              <a:buSzPts val="2400"/>
              <a:buNone/>
            </a:pPr>
            <a:r>
              <a:rPr lang="en-US"/>
              <a:t> </a:t>
            </a:r>
            <a:endParaRPr/>
          </a:p>
        </p:txBody>
      </p:sp>
      <p:sp>
        <p:nvSpPr>
          <p:cNvPr id="381" name="Google Shape;381;g3f4f6a6f69f_0_14"/>
          <p:cNvSpPr txBox="1">
            <a:spLocks noGrp="1"/>
          </p:cNvSpPr>
          <p:nvPr>
            <p:ph type="body" idx="3"/>
          </p:nvPr>
        </p:nvSpPr>
        <p:spPr>
          <a:xfrm>
            <a:off x="6191754" y="1535113"/>
            <a:ext cx="5387700" cy="6399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rgbClr val="485B71"/>
              </a:buClr>
              <a:buSzPts val="2400"/>
              <a:buNone/>
            </a:pPr>
            <a:r>
              <a:rPr lang="en-US"/>
              <a:t> </a:t>
            </a:r>
            <a:endParaRPr/>
          </a:p>
        </p:txBody>
      </p:sp>
      <p:sp>
        <p:nvSpPr>
          <p:cNvPr id="382" name="Google Shape;382;g3f4f6a6f69f_0_14"/>
          <p:cNvSpPr txBox="1">
            <a:spLocks noGrp="1"/>
          </p:cNvSpPr>
          <p:nvPr>
            <p:ph type="body" idx="4"/>
          </p:nvPr>
        </p:nvSpPr>
        <p:spPr>
          <a:xfrm>
            <a:off x="6191754" y="2174875"/>
            <a:ext cx="5387700" cy="3768600"/>
          </a:xfrm>
          <a:prstGeom prst="rect">
            <a:avLst/>
          </a:prstGeom>
          <a:noFill/>
          <a:ln>
            <a:noFill/>
          </a:ln>
        </p:spPr>
        <p:txBody>
          <a:bodyPr spcFirstLastPara="1" wrap="square" lIns="91425" tIns="45700" rIns="91425" bIns="45700" anchor="t" anchorCtr="0">
            <a:normAutofit/>
          </a:bodyPr>
          <a:lstStyle/>
          <a:p>
            <a:pPr marL="342900" lvl="0" indent="-190500" algn="l" rtl="0">
              <a:lnSpc>
                <a:spcPct val="100000"/>
              </a:lnSpc>
              <a:spcBef>
                <a:spcPts val="0"/>
              </a:spcBef>
              <a:spcAft>
                <a:spcPts val="0"/>
              </a:spcAft>
              <a:buClr>
                <a:srgbClr val="485B71"/>
              </a:buClr>
              <a:buSzPts val="2400"/>
              <a:buNone/>
            </a:pPr>
            <a:r>
              <a:rPr lang="en-US"/>
              <a:t> </a:t>
            </a:r>
            <a:endParaRPr/>
          </a:p>
        </p:txBody>
      </p:sp>
      <p:sp>
        <p:nvSpPr>
          <p:cNvPr id="383" name="Google Shape;383;g3f4f6a6f69f_0_14"/>
          <p:cNvSpPr txBox="1">
            <a:spLocks noGrp="1"/>
          </p:cNvSpPr>
          <p:nvPr>
            <p:ph type="title"/>
          </p:nvPr>
        </p:nvSpPr>
        <p:spPr>
          <a:xfrm>
            <a:off x="609441" y="51188"/>
            <a:ext cx="10969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a:t>Card Examples</a:t>
            </a:r>
            <a:endParaRPr/>
          </a:p>
        </p:txBody>
      </p:sp>
      <p:pic>
        <p:nvPicPr>
          <p:cNvPr id="384" name="Google Shape;384;g3f4f6a6f69f_0_14"/>
          <p:cNvPicPr preferRelativeResize="0"/>
          <p:nvPr/>
        </p:nvPicPr>
        <p:blipFill rotWithShape="1">
          <a:blip r:embed="rId3">
            <a:alphaModFix/>
          </a:blip>
          <a:srcRect/>
          <a:stretch/>
        </p:blipFill>
        <p:spPr>
          <a:xfrm>
            <a:off x="326289" y="51201"/>
            <a:ext cx="2775161" cy="2231737"/>
          </a:xfrm>
          <a:prstGeom prst="rect">
            <a:avLst/>
          </a:prstGeom>
          <a:noFill/>
          <a:ln>
            <a:noFill/>
          </a:ln>
        </p:spPr>
      </p:pic>
      <p:pic>
        <p:nvPicPr>
          <p:cNvPr id="385" name="Google Shape;385;g3f4f6a6f69f_0_14"/>
          <p:cNvPicPr preferRelativeResize="0"/>
          <p:nvPr/>
        </p:nvPicPr>
        <p:blipFill rotWithShape="1">
          <a:blip r:embed="rId4">
            <a:alphaModFix/>
          </a:blip>
          <a:srcRect/>
          <a:stretch/>
        </p:blipFill>
        <p:spPr>
          <a:xfrm>
            <a:off x="184525" y="2282962"/>
            <a:ext cx="3058699" cy="970900"/>
          </a:xfrm>
          <a:prstGeom prst="rect">
            <a:avLst/>
          </a:prstGeom>
          <a:noFill/>
          <a:ln>
            <a:noFill/>
          </a:ln>
        </p:spPr>
      </p:pic>
      <p:pic>
        <p:nvPicPr>
          <p:cNvPr id="386" name="Google Shape;386;g3f4f6a6f69f_0_14"/>
          <p:cNvPicPr preferRelativeResize="0"/>
          <p:nvPr/>
        </p:nvPicPr>
        <p:blipFill>
          <a:blip r:embed="rId5">
            <a:alphaModFix/>
          </a:blip>
          <a:stretch>
            <a:fillRect/>
          </a:stretch>
        </p:blipFill>
        <p:spPr>
          <a:xfrm>
            <a:off x="7449799" y="1346588"/>
            <a:ext cx="4586626" cy="4581366"/>
          </a:xfrm>
          <a:prstGeom prst="rect">
            <a:avLst/>
          </a:prstGeom>
          <a:noFill/>
          <a:ln>
            <a:noFill/>
          </a:ln>
        </p:spPr>
      </p:pic>
      <p:sp>
        <p:nvSpPr>
          <p:cNvPr id="387" name="Google Shape;387;g3f4f6a6f69f_0_14"/>
          <p:cNvSpPr txBox="1"/>
          <p:nvPr/>
        </p:nvSpPr>
        <p:spPr>
          <a:xfrm>
            <a:off x="7582425" y="1194200"/>
            <a:ext cx="4129500" cy="79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rgbClr val="485B71"/>
                </a:solidFill>
                <a:latin typeface="Calibri"/>
                <a:ea typeface="Calibri"/>
                <a:cs typeface="Calibri"/>
                <a:sym typeface="Calibri"/>
              </a:rPr>
              <a:t>Chapel is Holy Ground</a:t>
            </a:r>
            <a:endParaRPr sz="3200">
              <a:solidFill>
                <a:srgbClr val="485B71"/>
              </a:solidFill>
              <a:latin typeface="Calibri"/>
              <a:ea typeface="Calibri"/>
              <a:cs typeface="Calibri"/>
              <a:sym typeface="Calibri"/>
            </a:endParaRPr>
          </a:p>
        </p:txBody>
      </p:sp>
      <p:pic>
        <p:nvPicPr>
          <p:cNvPr id="388" name="Google Shape;388;g3f4f6a6f69f_0_14"/>
          <p:cNvPicPr preferRelativeResize="0"/>
          <p:nvPr/>
        </p:nvPicPr>
        <p:blipFill>
          <a:blip r:embed="rId6">
            <a:alphaModFix/>
          </a:blip>
          <a:stretch>
            <a:fillRect/>
          </a:stretch>
        </p:blipFill>
        <p:spPr>
          <a:xfrm>
            <a:off x="3798300" y="2493400"/>
            <a:ext cx="3253649" cy="3341574"/>
          </a:xfrm>
          <a:prstGeom prst="rect">
            <a:avLst/>
          </a:prstGeom>
          <a:noFill/>
          <a:ln>
            <a:noFill/>
          </a:ln>
        </p:spPr>
      </p:pic>
      <p:sp>
        <p:nvSpPr>
          <p:cNvPr id="389" name="Google Shape;389;g3f4f6a6f69f_0_14"/>
          <p:cNvSpPr txBox="1"/>
          <p:nvPr/>
        </p:nvSpPr>
        <p:spPr>
          <a:xfrm>
            <a:off x="3798300" y="1723975"/>
            <a:ext cx="3514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a:solidFill>
                  <a:srgbClr val="485B71"/>
                </a:solidFill>
                <a:latin typeface="Calibri"/>
                <a:ea typeface="Calibri"/>
                <a:cs typeface="Calibri"/>
                <a:sym typeface="Calibri"/>
              </a:rPr>
              <a:t>It’s Not About You</a:t>
            </a:r>
            <a:endParaRPr sz="3200">
              <a:solidFill>
                <a:srgbClr val="485B71"/>
              </a:solidFill>
              <a:latin typeface="Calibri"/>
              <a:ea typeface="Calibri"/>
              <a:cs typeface="Calibri"/>
              <a:sym typeface="Calibri"/>
            </a:endParaRPr>
          </a:p>
        </p:txBody>
      </p:sp>
      <p:pic>
        <p:nvPicPr>
          <p:cNvPr id="390" name="Google Shape;390;g3f4f6a6f69f_0_14"/>
          <p:cNvPicPr preferRelativeResize="0"/>
          <p:nvPr/>
        </p:nvPicPr>
        <p:blipFill>
          <a:blip r:embed="rId7">
            <a:alphaModFix/>
          </a:blip>
          <a:stretch>
            <a:fillRect/>
          </a:stretch>
        </p:blipFill>
        <p:spPr>
          <a:xfrm>
            <a:off x="1237375" y="3618450"/>
            <a:ext cx="2560925" cy="3239550"/>
          </a:xfrm>
          <a:prstGeom prst="rect">
            <a:avLst/>
          </a:prstGeom>
          <a:noFill/>
          <a:ln>
            <a:noFill/>
          </a:ln>
        </p:spPr>
      </p:pic>
      <p:sp>
        <p:nvSpPr>
          <p:cNvPr id="391" name="Google Shape;391;g3f4f6a6f69f_0_14"/>
          <p:cNvSpPr txBox="1"/>
          <p:nvPr/>
        </p:nvSpPr>
        <p:spPr>
          <a:xfrm>
            <a:off x="609450" y="3870500"/>
            <a:ext cx="1364100" cy="178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rgbClr val="485B71"/>
                </a:solidFill>
                <a:latin typeface="Calibri"/>
                <a:ea typeface="Calibri"/>
                <a:cs typeface="Calibri"/>
                <a:sym typeface="Calibri"/>
              </a:rPr>
              <a:t>Dress</a:t>
            </a:r>
            <a:endParaRPr sz="3200">
              <a:solidFill>
                <a:srgbClr val="485B71"/>
              </a:solidFill>
              <a:latin typeface="Calibri"/>
              <a:ea typeface="Calibri"/>
              <a:cs typeface="Calibri"/>
              <a:sym typeface="Calibri"/>
            </a:endParaRPr>
          </a:p>
          <a:p>
            <a:pPr marL="0" lvl="0" indent="0" algn="l" rtl="0">
              <a:spcBef>
                <a:spcPts val="0"/>
              </a:spcBef>
              <a:spcAft>
                <a:spcPts val="0"/>
              </a:spcAft>
              <a:buNone/>
            </a:pPr>
            <a:r>
              <a:rPr lang="en-US" sz="3200">
                <a:solidFill>
                  <a:srgbClr val="485B71"/>
                </a:solidFill>
                <a:latin typeface="Calibri"/>
                <a:ea typeface="Calibri"/>
                <a:cs typeface="Calibri"/>
                <a:sym typeface="Calibri"/>
              </a:rPr>
              <a:t>Simply</a:t>
            </a:r>
            <a:endParaRPr sz="3200">
              <a:solidFill>
                <a:srgbClr val="485B7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11"/>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dirty="0"/>
              <a:t>Discussions Led by Leader</a:t>
            </a:r>
            <a:endParaRPr dirty="0"/>
          </a:p>
        </p:txBody>
      </p:sp>
      <p:sp>
        <p:nvSpPr>
          <p:cNvPr id="397" name="Google Shape;397;p11"/>
          <p:cNvSpPr txBox="1"/>
          <p:nvPr/>
        </p:nvSpPr>
        <p:spPr>
          <a:xfrm>
            <a:off x="1672675" y="1639225"/>
            <a:ext cx="9183000" cy="276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rgbClr val="485B71"/>
                </a:solidFill>
                <a:latin typeface="Calibri"/>
                <a:ea typeface="Calibri"/>
                <a:cs typeface="Calibri"/>
                <a:sym typeface="Calibri"/>
              </a:rPr>
              <a:t>After a Riverbank is </a:t>
            </a:r>
            <a:r>
              <a:rPr lang="en-US" sz="3200" b="1" dirty="0">
                <a:solidFill>
                  <a:srgbClr val="FF0000"/>
                </a:solidFill>
                <a:latin typeface="Calibri"/>
                <a:ea typeface="Calibri"/>
                <a:cs typeface="Calibri"/>
                <a:sym typeface="Calibri"/>
              </a:rPr>
              <a:t>read</a:t>
            </a:r>
            <a:r>
              <a:rPr lang="en-US" sz="3200" dirty="0">
                <a:solidFill>
                  <a:srgbClr val="485B71"/>
                </a:solidFill>
                <a:latin typeface="Calibri"/>
                <a:ea typeface="Calibri"/>
                <a:cs typeface="Calibri"/>
                <a:sym typeface="Calibri"/>
              </a:rPr>
              <a:t> from the </a:t>
            </a:r>
            <a:r>
              <a:rPr lang="en-US" sz="3200" b="1" dirty="0">
                <a:solidFill>
                  <a:srgbClr val="FF0000"/>
                </a:solidFill>
                <a:latin typeface="Calibri"/>
                <a:ea typeface="Calibri"/>
                <a:cs typeface="Calibri"/>
                <a:sym typeface="Calibri"/>
              </a:rPr>
              <a:t>manual</a:t>
            </a:r>
            <a:r>
              <a:rPr lang="en-US" sz="3200" dirty="0">
                <a:solidFill>
                  <a:srgbClr val="485B71"/>
                </a:solidFill>
                <a:latin typeface="Calibri"/>
                <a:ea typeface="Calibri"/>
                <a:cs typeface="Calibri"/>
                <a:sym typeface="Calibri"/>
              </a:rPr>
              <a:t>, A leader can show a slide with the graphic of that Riverbank on it to bring even more focus to the discussion.</a:t>
            </a:r>
            <a:endParaRPr sz="3200" dirty="0">
              <a:solidFill>
                <a:srgbClr val="485B71"/>
              </a:solidFill>
              <a:latin typeface="Calibri"/>
              <a:ea typeface="Calibri"/>
              <a:cs typeface="Calibri"/>
              <a:sym typeface="Calibri"/>
            </a:endParaRPr>
          </a:p>
          <a:p>
            <a:pPr marL="0" lvl="0" indent="0" algn="l" rtl="0">
              <a:spcBef>
                <a:spcPts val="0"/>
              </a:spcBef>
              <a:spcAft>
                <a:spcPts val="0"/>
              </a:spcAft>
              <a:buNone/>
            </a:pPr>
            <a:endParaRPr sz="3200" dirty="0">
              <a:solidFill>
                <a:srgbClr val="485B71"/>
              </a:solidFill>
              <a:latin typeface="Calibri"/>
              <a:ea typeface="Calibri"/>
              <a:cs typeface="Calibri"/>
              <a:sym typeface="Calibri"/>
            </a:endParaRPr>
          </a:p>
          <a:p>
            <a:pPr marL="0" lvl="0" indent="0" algn="l" rtl="0">
              <a:spcBef>
                <a:spcPts val="0"/>
              </a:spcBef>
              <a:spcAft>
                <a:spcPts val="0"/>
              </a:spcAft>
              <a:buNone/>
            </a:pPr>
            <a:r>
              <a:rPr lang="en-US" sz="3200" b="1" i="1" dirty="0">
                <a:solidFill>
                  <a:srgbClr val="485B71"/>
                </a:solidFill>
                <a:latin typeface="Calibri"/>
                <a:ea typeface="Calibri"/>
                <a:cs typeface="Calibri"/>
                <a:sym typeface="Calibri"/>
              </a:rPr>
              <a:t>The following slides are some examples.</a:t>
            </a:r>
            <a:endParaRPr sz="3200" b="1" i="1" dirty="0">
              <a:solidFill>
                <a:srgbClr val="485B7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g3f45a31d924_1_41"/>
          <p:cNvPicPr preferRelativeResize="0"/>
          <p:nvPr/>
        </p:nvPicPr>
        <p:blipFill>
          <a:blip r:embed="rId3">
            <a:alphaModFix/>
          </a:blip>
          <a:stretch>
            <a:fillRect/>
          </a:stretch>
        </p:blipFill>
        <p:spPr>
          <a:xfrm>
            <a:off x="983312" y="47625"/>
            <a:ext cx="10222224" cy="57500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g3f45a31d924_1_46"/>
          <p:cNvPicPr preferRelativeResize="0"/>
          <p:nvPr/>
        </p:nvPicPr>
        <p:blipFill>
          <a:blip r:embed="rId3">
            <a:alphaModFix/>
          </a:blip>
          <a:stretch>
            <a:fillRect/>
          </a:stretch>
        </p:blipFill>
        <p:spPr>
          <a:xfrm>
            <a:off x="782763" y="0"/>
            <a:ext cx="10623300" cy="59756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g3f45a31d924_1_54"/>
          <p:cNvPicPr preferRelativeResize="0"/>
          <p:nvPr/>
        </p:nvPicPr>
        <p:blipFill>
          <a:blip r:embed="rId3">
            <a:alphaModFix/>
          </a:blip>
          <a:stretch>
            <a:fillRect/>
          </a:stretch>
        </p:blipFill>
        <p:spPr>
          <a:xfrm>
            <a:off x="816238" y="0"/>
            <a:ext cx="10556352" cy="59379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g3f45a31d924_1_58"/>
          <p:cNvPicPr preferRelativeResize="0"/>
          <p:nvPr/>
        </p:nvPicPr>
        <p:blipFill>
          <a:blip r:embed="rId3">
            <a:alphaModFix/>
          </a:blip>
          <a:stretch>
            <a:fillRect/>
          </a:stretch>
        </p:blipFill>
        <p:spPr>
          <a:xfrm>
            <a:off x="846313" y="0"/>
            <a:ext cx="10496200" cy="59040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g3f45a31d924_1_27"/>
          <p:cNvPicPr preferRelativeResize="0"/>
          <p:nvPr/>
        </p:nvPicPr>
        <p:blipFill>
          <a:blip r:embed="rId3">
            <a:alphaModFix/>
          </a:blip>
          <a:stretch>
            <a:fillRect/>
          </a:stretch>
        </p:blipFill>
        <p:spPr>
          <a:xfrm>
            <a:off x="966588" y="0"/>
            <a:ext cx="10255676" cy="57688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f38b927c03_0_269"/>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Skits</a:t>
            </a:r>
            <a:endParaRPr i="1"/>
          </a:p>
        </p:txBody>
      </p:sp>
      <p:sp>
        <p:nvSpPr>
          <p:cNvPr id="428" name="Google Shape;428;g3f38b927c03_0_269"/>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a:bodyPr>
          <a:lstStyle/>
          <a:p>
            <a:pPr marL="342900" lvl="0" indent="-139700" algn="l" rtl="0">
              <a:lnSpc>
                <a:spcPct val="100000"/>
              </a:lnSpc>
              <a:spcBef>
                <a:spcPts val="0"/>
              </a:spcBef>
              <a:spcAft>
                <a:spcPts val="0"/>
              </a:spcAft>
              <a:buClr>
                <a:srgbClr val="485B71"/>
              </a:buClr>
              <a:buSzPts val="3200"/>
              <a:buNone/>
            </a:pPr>
            <a:endParaRPr/>
          </a:p>
          <a:p>
            <a:pPr marL="342900" lvl="0" indent="-139700" algn="l" rtl="0">
              <a:lnSpc>
                <a:spcPct val="100000"/>
              </a:lnSpc>
              <a:spcBef>
                <a:spcPts val="0"/>
              </a:spcBef>
              <a:spcAft>
                <a:spcPts val="0"/>
              </a:spcAft>
              <a:buClr>
                <a:srgbClr val="485B71"/>
              </a:buClr>
              <a:buSzPts val="3200"/>
              <a:buNone/>
            </a:pPr>
            <a:r>
              <a:rPr lang="en-US"/>
              <a:t>Can be used to demonstrate what happens when Riverbanks are or are not followed.</a:t>
            </a:r>
            <a:endParaRPr/>
          </a:p>
          <a:p>
            <a:pPr marL="342900" lvl="0" indent="-139700" algn="l" rtl="0">
              <a:lnSpc>
                <a:spcPct val="100000"/>
              </a:lnSpc>
              <a:spcBef>
                <a:spcPts val="0"/>
              </a:spcBef>
              <a:spcAft>
                <a:spcPts val="0"/>
              </a:spcAft>
              <a:buClr>
                <a:srgbClr val="485B71"/>
              </a:buClr>
              <a:buSzPts val="3200"/>
              <a:buNone/>
            </a:pPr>
            <a:endParaRPr/>
          </a:p>
          <a:p>
            <a:pPr marL="457200" lvl="0" indent="-431800" algn="l" rtl="0">
              <a:lnSpc>
                <a:spcPct val="100000"/>
              </a:lnSpc>
              <a:spcBef>
                <a:spcPts val="0"/>
              </a:spcBef>
              <a:spcAft>
                <a:spcPts val="0"/>
              </a:spcAft>
              <a:buSzPts val="3200"/>
              <a:buChar char="•"/>
            </a:pPr>
            <a:r>
              <a:rPr lang="en-US"/>
              <a:t>Make sure the positive advice is memorable!</a:t>
            </a:r>
            <a:endParaRPr/>
          </a:p>
          <a:p>
            <a:pPr marL="457200" lvl="0" indent="-431800" algn="l" rtl="0">
              <a:lnSpc>
                <a:spcPct val="100000"/>
              </a:lnSpc>
              <a:spcBef>
                <a:spcPts val="0"/>
              </a:spcBef>
              <a:spcAft>
                <a:spcPts val="0"/>
              </a:spcAft>
              <a:buSzPts val="3200"/>
              <a:buChar char="•"/>
            </a:pPr>
            <a:r>
              <a:rPr lang="en-US"/>
              <a:t>Select skit participants with care.</a:t>
            </a:r>
            <a:endParaRPr/>
          </a:p>
          <a:p>
            <a:pPr marL="457200" lvl="0" indent="-431800" algn="l" rtl="0">
              <a:lnSpc>
                <a:spcPct val="100000"/>
              </a:lnSpc>
              <a:spcBef>
                <a:spcPts val="0"/>
              </a:spcBef>
              <a:spcAft>
                <a:spcPts val="0"/>
              </a:spcAft>
              <a:buSzPts val="3200"/>
              <a:buChar char="•"/>
            </a:pPr>
            <a:r>
              <a:rPr lang="en-US"/>
              <a:t>Use them for points you wish to emphasize, it may not be an efficient use of time.</a:t>
            </a:r>
            <a:endParaRPr/>
          </a:p>
          <a:p>
            <a:pPr marL="342900" lvl="0" indent="-139700" algn="l" rtl="0">
              <a:lnSpc>
                <a:spcPct val="100000"/>
              </a:lnSpc>
              <a:spcBef>
                <a:spcPts val="0"/>
              </a:spcBef>
              <a:spcAft>
                <a:spcPts val="0"/>
              </a:spcAft>
              <a:buClr>
                <a:srgbClr val="485B71"/>
              </a:buClr>
              <a:buSzPts val="32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5"/>
          <p:cNvSpPr txBox="1">
            <a:spLocks noGrp="1"/>
          </p:cNvSpPr>
          <p:nvPr>
            <p:ph type="body" idx="1"/>
          </p:nvPr>
        </p:nvSpPr>
        <p:spPr>
          <a:xfrm>
            <a:off x="609450" y="1600200"/>
            <a:ext cx="10969800" cy="4886700"/>
          </a:xfrm>
          <a:prstGeom prst="rect">
            <a:avLst/>
          </a:prstGeom>
          <a:noFill/>
          <a:ln>
            <a:noFill/>
          </a:ln>
        </p:spPr>
        <p:txBody>
          <a:bodyPr spcFirstLastPara="1" wrap="square" lIns="91425" tIns="45700" rIns="91425" bIns="45700" anchor="t" anchorCtr="0">
            <a:normAutofit/>
          </a:bodyPr>
          <a:lstStyle/>
          <a:p>
            <a:pPr marL="457200" lvl="0" indent="0" algn="l" rtl="0">
              <a:spcBef>
                <a:spcPts val="0"/>
              </a:spcBef>
              <a:spcAft>
                <a:spcPts val="0"/>
              </a:spcAft>
              <a:buNone/>
            </a:pPr>
            <a:endParaRPr sz="3800"/>
          </a:p>
          <a:p>
            <a:pPr marL="0" lvl="0" indent="0" algn="l" rtl="0">
              <a:spcBef>
                <a:spcPts val="0"/>
              </a:spcBef>
              <a:spcAft>
                <a:spcPts val="0"/>
              </a:spcAft>
              <a:buNone/>
            </a:pPr>
            <a:r>
              <a:rPr lang="en-US" sz="3800"/>
              <a:t>In Kairos, the Riverbanks create a powerful, purposeful flow for our Weekends.</a:t>
            </a:r>
            <a:endParaRPr sz="3800"/>
          </a:p>
          <a:p>
            <a:pPr marL="0" lvl="0" indent="0" algn="l" rtl="0">
              <a:spcBef>
                <a:spcPts val="0"/>
              </a:spcBef>
              <a:spcAft>
                <a:spcPts val="0"/>
              </a:spcAft>
              <a:buNone/>
            </a:pPr>
            <a:endParaRPr sz="3800"/>
          </a:p>
          <a:p>
            <a:pPr marL="0" lvl="0" indent="0" algn="l" rtl="0">
              <a:spcBef>
                <a:spcPts val="0"/>
              </a:spcBef>
              <a:spcAft>
                <a:spcPts val="0"/>
              </a:spcAft>
              <a:buNone/>
            </a:pPr>
            <a:r>
              <a:rPr lang="en-US" sz="3800"/>
              <a:t>It is the responsibility of leaders to implement and present the Kairos programs as they have been designed to flow through the Riverbanks.</a:t>
            </a:r>
            <a:endParaRPr sz="3800"/>
          </a:p>
          <a:p>
            <a:pPr marL="342900" lvl="0" indent="-139700" algn="l" rtl="0">
              <a:lnSpc>
                <a:spcPct val="100000"/>
              </a:lnSpc>
              <a:spcBef>
                <a:spcPts val="0"/>
              </a:spcBef>
              <a:spcAft>
                <a:spcPts val="0"/>
              </a:spcAft>
              <a:buClr>
                <a:srgbClr val="485B71"/>
              </a:buClr>
              <a:buSzPts val="32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f38b927c03_0_274"/>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Discussion</a:t>
            </a:r>
            <a:endParaRPr i="1"/>
          </a:p>
        </p:txBody>
      </p:sp>
      <p:sp>
        <p:nvSpPr>
          <p:cNvPr id="434" name="Google Shape;434;g3f38b927c03_0_274"/>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a:bodyPr>
          <a:lstStyle/>
          <a:p>
            <a:pPr marL="342900" lvl="0" indent="-139700" algn="l" rtl="0">
              <a:lnSpc>
                <a:spcPct val="100000"/>
              </a:lnSpc>
              <a:spcBef>
                <a:spcPts val="0"/>
              </a:spcBef>
              <a:spcAft>
                <a:spcPts val="0"/>
              </a:spcAft>
              <a:buClr>
                <a:srgbClr val="485B71"/>
              </a:buClr>
              <a:buSzPts val="3200"/>
              <a:buNone/>
            </a:pPr>
            <a:endParaRPr/>
          </a:p>
          <a:p>
            <a:pPr marL="0" lvl="0" indent="0" algn="l" rtl="0">
              <a:lnSpc>
                <a:spcPct val="100000"/>
              </a:lnSpc>
              <a:spcBef>
                <a:spcPts val="0"/>
              </a:spcBef>
              <a:spcAft>
                <a:spcPts val="0"/>
              </a:spcAft>
              <a:buSzPts val="3200"/>
              <a:buNone/>
            </a:pPr>
            <a:endParaRPr/>
          </a:p>
          <a:p>
            <a:pPr marL="457200" lvl="0" indent="-431800" algn="l" rtl="0">
              <a:lnSpc>
                <a:spcPct val="100000"/>
              </a:lnSpc>
              <a:spcBef>
                <a:spcPts val="0"/>
              </a:spcBef>
              <a:spcAft>
                <a:spcPts val="0"/>
              </a:spcAft>
              <a:buSzPts val="3200"/>
              <a:buChar char="•"/>
            </a:pPr>
            <a:r>
              <a:rPr lang="en-US"/>
              <a:t>Do you feel that the Riverbanks are being covered well in your communities?</a:t>
            </a:r>
            <a:endParaRPr/>
          </a:p>
          <a:p>
            <a:pPr marL="457200" lvl="0" indent="-431800" algn="l" rtl="0">
              <a:lnSpc>
                <a:spcPct val="100000"/>
              </a:lnSpc>
              <a:spcBef>
                <a:spcPts val="0"/>
              </a:spcBef>
              <a:spcAft>
                <a:spcPts val="0"/>
              </a:spcAft>
              <a:buSzPts val="3200"/>
              <a:buChar char="•"/>
            </a:pPr>
            <a:r>
              <a:rPr lang="en-US"/>
              <a:t>What has worked in your communities?</a:t>
            </a:r>
            <a:endParaRPr/>
          </a:p>
          <a:p>
            <a:pPr marL="457200" lvl="0" indent="-431800" algn="l" rtl="0">
              <a:lnSpc>
                <a:spcPct val="100000"/>
              </a:lnSpc>
              <a:spcBef>
                <a:spcPts val="0"/>
              </a:spcBef>
              <a:spcAft>
                <a:spcPts val="0"/>
              </a:spcAft>
              <a:buSzPts val="3200"/>
              <a:buChar char="•"/>
            </a:pPr>
            <a:r>
              <a:rPr lang="en-US"/>
              <a:t>How can you improve?</a:t>
            </a:r>
            <a:endParaRPr/>
          </a:p>
          <a:p>
            <a:pPr marL="342900" lvl="0" indent="-139700" algn="l" rtl="0">
              <a:lnSpc>
                <a:spcPct val="100000"/>
              </a:lnSpc>
              <a:spcBef>
                <a:spcPts val="0"/>
              </a:spcBef>
              <a:spcAft>
                <a:spcPts val="0"/>
              </a:spcAft>
              <a:buClr>
                <a:srgbClr val="485B71"/>
              </a:buClr>
              <a:buSzPts val="32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3f4f6a6f69f_0_10"/>
          <p:cNvSpPr txBox="1">
            <a:spLocks noGrp="1"/>
          </p:cNvSpPr>
          <p:nvPr>
            <p:ph type="body" idx="1"/>
          </p:nvPr>
        </p:nvSpPr>
        <p:spPr>
          <a:xfrm>
            <a:off x="609450" y="1600200"/>
            <a:ext cx="10969800" cy="48867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None/>
            </a:pPr>
            <a:r>
              <a:rPr lang="en-US" sz="3760"/>
              <a:t>What Are the Riverbanks?</a:t>
            </a:r>
            <a:endParaRPr sz="3760"/>
          </a:p>
          <a:p>
            <a:pPr marL="0" lvl="0" indent="0" algn="l" rtl="0">
              <a:spcBef>
                <a:spcPts val="0"/>
              </a:spcBef>
              <a:spcAft>
                <a:spcPts val="0"/>
              </a:spcAft>
              <a:buNone/>
            </a:pPr>
            <a:endParaRPr/>
          </a:p>
          <a:p>
            <a:pPr marL="457200" lvl="0" indent="-431800" algn="l" rtl="0">
              <a:spcBef>
                <a:spcPts val="0"/>
              </a:spcBef>
              <a:spcAft>
                <a:spcPts val="0"/>
              </a:spcAft>
              <a:buSzPts val="3200"/>
              <a:buChar char="-"/>
            </a:pPr>
            <a:r>
              <a:rPr lang="en-US"/>
              <a:t>In Kairos, the Riverbanks are the structures that create a powerful, purposeful flow. Without them, our ministry loses its direction and becomes stagnant.</a:t>
            </a:r>
            <a:endParaRPr/>
          </a:p>
          <a:p>
            <a:pPr marL="457200" lvl="0" indent="-431800" algn="l" rtl="0">
              <a:spcBef>
                <a:spcPts val="0"/>
              </a:spcBef>
              <a:spcAft>
                <a:spcPts val="0"/>
              </a:spcAft>
              <a:buSzPts val="3200"/>
              <a:buChar char="-"/>
            </a:pPr>
            <a:r>
              <a:rPr lang="en-US"/>
              <a:t>Think of the Riverbanks as the “essential concepts” for Kairos.  They’re the accumulated wisdom of the last 50 years.</a:t>
            </a:r>
            <a:endParaRPr/>
          </a:p>
          <a:p>
            <a:pPr marL="457200" lvl="0" indent="-431800" algn="l" rtl="0">
              <a:spcBef>
                <a:spcPts val="0"/>
              </a:spcBef>
              <a:spcAft>
                <a:spcPts val="0"/>
              </a:spcAft>
              <a:buSzPts val="3200"/>
              <a:buChar char="-"/>
            </a:pPr>
            <a:r>
              <a:rPr lang="en-US"/>
              <a:t>They’re in the manual because they’ve been shown to work.</a:t>
            </a:r>
            <a:endParaRPr sz="3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3f4f6a6f69f_0_6"/>
          <p:cNvSpPr txBox="1">
            <a:spLocks noGrp="1"/>
          </p:cNvSpPr>
          <p:nvPr>
            <p:ph type="body" idx="1"/>
          </p:nvPr>
        </p:nvSpPr>
        <p:spPr>
          <a:xfrm>
            <a:off x="609450" y="1600200"/>
            <a:ext cx="10969800" cy="4886700"/>
          </a:xfrm>
          <a:prstGeom prst="rect">
            <a:avLst/>
          </a:prstGeom>
          <a:noFill/>
          <a:ln>
            <a:noFill/>
          </a:ln>
        </p:spPr>
        <p:txBody>
          <a:bodyPr spcFirstLastPara="1" wrap="square" lIns="91425" tIns="45700" rIns="91425" bIns="45700" anchor="t" anchorCtr="0">
            <a:normAutofit fontScale="55000" lnSpcReduction="20000"/>
          </a:bodyPr>
          <a:lstStyle/>
          <a:p>
            <a:pPr marL="457200" lvl="0" indent="-384141" algn="l" rtl="0">
              <a:lnSpc>
                <a:spcPct val="150000"/>
              </a:lnSpc>
              <a:spcBef>
                <a:spcPts val="0"/>
              </a:spcBef>
              <a:spcAft>
                <a:spcPts val="0"/>
              </a:spcAft>
              <a:buSzPct val="100000"/>
              <a:buChar char="•"/>
            </a:pPr>
            <a:r>
              <a:rPr lang="en-US" sz="4453">
                <a:latin typeface="Arial"/>
                <a:ea typeface="Arial"/>
                <a:cs typeface="Arial"/>
                <a:sym typeface="Arial"/>
              </a:rPr>
              <a:t>The metaphor of a river is helpful - like a real river, sometimes the riverbanks are wide, and sometimes they are narrow.</a:t>
            </a:r>
            <a:endParaRPr sz="4453">
              <a:latin typeface="Arial"/>
              <a:ea typeface="Arial"/>
              <a:cs typeface="Arial"/>
              <a:sym typeface="Arial"/>
            </a:endParaRPr>
          </a:p>
          <a:p>
            <a:pPr marL="457200" lvl="0" indent="0" algn="l" rtl="0">
              <a:lnSpc>
                <a:spcPct val="150000"/>
              </a:lnSpc>
              <a:spcBef>
                <a:spcPts val="0"/>
              </a:spcBef>
              <a:spcAft>
                <a:spcPts val="0"/>
              </a:spcAft>
              <a:buNone/>
            </a:pPr>
            <a:endParaRPr sz="4453">
              <a:latin typeface="Arial"/>
              <a:ea typeface="Arial"/>
              <a:cs typeface="Arial"/>
              <a:sym typeface="Arial"/>
            </a:endParaRPr>
          </a:p>
          <a:p>
            <a:pPr marL="457200" lvl="0" indent="-384141" algn="l" rtl="0">
              <a:lnSpc>
                <a:spcPct val="150000"/>
              </a:lnSpc>
              <a:spcBef>
                <a:spcPts val="0"/>
              </a:spcBef>
              <a:spcAft>
                <a:spcPts val="0"/>
              </a:spcAft>
              <a:buSzPct val="100000"/>
              <a:buFont typeface="Arial"/>
              <a:buChar char="•"/>
            </a:pPr>
            <a:r>
              <a:rPr lang="en-US" sz="4453">
                <a:latin typeface="Arial"/>
                <a:ea typeface="Arial"/>
                <a:cs typeface="Arial"/>
                <a:sym typeface="Arial"/>
              </a:rPr>
              <a:t>In our team formation meetings, it’s important to explain what the Riverbanks are, but we can’t stop there:  we also want our participants to understand the reasons behind the Riverbanks.</a:t>
            </a:r>
            <a:endParaRPr sz="4453">
              <a:latin typeface="Arial"/>
              <a:ea typeface="Arial"/>
              <a:cs typeface="Arial"/>
              <a:sym typeface="Arial"/>
            </a:endParaRPr>
          </a:p>
          <a:p>
            <a:pPr marL="457200" lvl="0" indent="0" algn="l" rtl="0">
              <a:lnSpc>
                <a:spcPct val="150000"/>
              </a:lnSpc>
              <a:spcBef>
                <a:spcPts val="0"/>
              </a:spcBef>
              <a:spcAft>
                <a:spcPts val="0"/>
              </a:spcAft>
              <a:buNone/>
            </a:pPr>
            <a:endParaRPr sz="4453">
              <a:latin typeface="Arial"/>
              <a:ea typeface="Arial"/>
              <a:cs typeface="Arial"/>
              <a:sym typeface="Arial"/>
            </a:endParaRPr>
          </a:p>
          <a:p>
            <a:pPr marL="457200" lvl="0" indent="-384141" algn="l" rtl="0">
              <a:lnSpc>
                <a:spcPct val="150000"/>
              </a:lnSpc>
              <a:spcBef>
                <a:spcPts val="0"/>
              </a:spcBef>
              <a:spcAft>
                <a:spcPts val="0"/>
              </a:spcAft>
              <a:buSzPct val="100000"/>
              <a:buFont typeface="Arial"/>
              <a:buChar char="•"/>
            </a:pPr>
            <a:r>
              <a:rPr lang="en-US" sz="4453">
                <a:latin typeface="Arial"/>
                <a:ea typeface="Arial"/>
                <a:cs typeface="Arial"/>
                <a:sym typeface="Arial"/>
              </a:rPr>
              <a:t>We can use the Riverbanks to explain </a:t>
            </a:r>
            <a:r>
              <a:rPr lang="en-US" sz="4453" i="1">
                <a:latin typeface="Arial"/>
                <a:ea typeface="Arial"/>
                <a:cs typeface="Arial"/>
                <a:sym typeface="Arial"/>
              </a:rPr>
              <a:t>why </a:t>
            </a:r>
            <a:r>
              <a:rPr lang="en-US" sz="4453">
                <a:latin typeface="Arial"/>
                <a:ea typeface="Arial"/>
                <a:cs typeface="Arial"/>
                <a:sym typeface="Arial"/>
              </a:rPr>
              <a:t>certain things in Kairos are in place.  This can help with compliance with the program!</a:t>
            </a:r>
            <a:endParaRPr sz="4453">
              <a:latin typeface="Arial"/>
              <a:ea typeface="Arial"/>
              <a:cs typeface="Arial"/>
              <a:sym typeface="Arial"/>
            </a:endParaRPr>
          </a:p>
          <a:p>
            <a:pPr marL="342900" lvl="0" indent="-139700" algn="l" rtl="0">
              <a:lnSpc>
                <a:spcPct val="100000"/>
              </a:lnSpc>
              <a:spcBef>
                <a:spcPts val="0"/>
              </a:spcBef>
              <a:spcAft>
                <a:spcPts val="0"/>
              </a:spcAft>
              <a:buClr>
                <a:srgbClr val="485B71"/>
              </a:buClr>
              <a:buSzPct val="1000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f38b927c03_0_5"/>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 </a:t>
            </a:r>
            <a:endParaRPr i="1"/>
          </a:p>
        </p:txBody>
      </p:sp>
      <p:sp>
        <p:nvSpPr>
          <p:cNvPr id="101" name="Google Shape;101;g3f38b927c03_0_5"/>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a:bodyPr>
          <a:lstStyle/>
          <a:p>
            <a:pPr marL="457200" lvl="0" indent="0" algn="ctr" rtl="0">
              <a:lnSpc>
                <a:spcPct val="100000"/>
              </a:lnSpc>
              <a:spcBef>
                <a:spcPts val="0"/>
              </a:spcBef>
              <a:spcAft>
                <a:spcPts val="0"/>
              </a:spcAft>
              <a:buSzPts val="3200"/>
              <a:buNone/>
            </a:pPr>
            <a:r>
              <a:rPr lang="en-US" sz="3600" b="1"/>
              <a:t>Training is Necessary</a:t>
            </a:r>
            <a:endParaRPr sz="3600" b="1"/>
          </a:p>
          <a:p>
            <a:pPr marL="457200" lvl="0" indent="0" algn="ctr" rtl="0">
              <a:lnSpc>
                <a:spcPct val="100000"/>
              </a:lnSpc>
              <a:spcBef>
                <a:spcPts val="0"/>
              </a:spcBef>
              <a:spcAft>
                <a:spcPts val="0"/>
              </a:spcAft>
              <a:buSzPts val="3200"/>
              <a:buNone/>
            </a:pPr>
            <a:endParaRPr sz="3600" b="1"/>
          </a:p>
          <a:p>
            <a:pPr marL="457200" lvl="0" indent="-431800" algn="l" rtl="0">
              <a:lnSpc>
                <a:spcPct val="100000"/>
              </a:lnSpc>
              <a:spcBef>
                <a:spcPts val="0"/>
              </a:spcBef>
              <a:spcAft>
                <a:spcPts val="0"/>
              </a:spcAft>
              <a:buSzPts val="3200"/>
              <a:buChar char="-"/>
            </a:pPr>
            <a:r>
              <a:rPr lang="en-US"/>
              <a:t>It is vital for our communities to train our volunteers on the Riverbanks.  </a:t>
            </a:r>
            <a:endParaRPr/>
          </a:p>
          <a:p>
            <a:pPr marL="457200" lvl="0" indent="-431800" algn="l" rtl="0">
              <a:lnSpc>
                <a:spcPct val="100000"/>
              </a:lnSpc>
              <a:spcBef>
                <a:spcPts val="0"/>
              </a:spcBef>
              <a:spcAft>
                <a:spcPts val="0"/>
              </a:spcAft>
              <a:buSzPts val="3200"/>
              <a:buChar char="-"/>
            </a:pPr>
            <a:r>
              <a:rPr lang="en-US"/>
              <a:t>The Riverbanks are our guide to correct the </a:t>
            </a:r>
            <a:r>
              <a:rPr lang="en-US" i="1"/>
              <a:t>“But, we’ve always done it this way”</a:t>
            </a:r>
            <a:r>
              <a:rPr lang="en-US"/>
              <a:t> in our communities.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3f38b927c03_0_10"/>
          <p:cNvSpPr txBox="1">
            <a:spLocks noGrp="1"/>
          </p:cNvSpPr>
          <p:nvPr>
            <p:ph type="body" idx="1"/>
          </p:nvPr>
        </p:nvSpPr>
        <p:spPr>
          <a:xfrm>
            <a:off x="609450" y="1600200"/>
            <a:ext cx="10969800" cy="4886700"/>
          </a:xfrm>
          <a:prstGeom prst="rect">
            <a:avLst/>
          </a:prstGeom>
          <a:noFill/>
          <a:ln>
            <a:noFill/>
          </a:ln>
        </p:spPr>
        <p:txBody>
          <a:bodyPr spcFirstLastPara="1" wrap="square" lIns="91425" tIns="45700" rIns="91425" bIns="45700" anchor="t" anchorCtr="0">
            <a:normAutofit fontScale="62500" lnSpcReduction="20000"/>
          </a:bodyPr>
          <a:lstStyle/>
          <a:p>
            <a:pPr marL="457200" lvl="0" indent="-405349" algn="l" rtl="0">
              <a:lnSpc>
                <a:spcPct val="150000"/>
              </a:lnSpc>
              <a:spcBef>
                <a:spcPts val="0"/>
              </a:spcBef>
              <a:spcAft>
                <a:spcPts val="0"/>
              </a:spcAft>
              <a:buSzPct val="100000"/>
              <a:buFont typeface="Arial"/>
              <a:buChar char="•"/>
            </a:pPr>
            <a:r>
              <a:rPr lang="en-US" sz="4453">
                <a:latin typeface="Arial"/>
                <a:ea typeface="Arial"/>
                <a:cs typeface="Arial"/>
                <a:sym typeface="Arial"/>
              </a:rPr>
              <a:t>We need to try to present the Riverbanks in a way that is interesting to team members.  This can be a challenge!</a:t>
            </a:r>
            <a:endParaRPr sz="4453">
              <a:latin typeface="Arial"/>
              <a:ea typeface="Arial"/>
              <a:cs typeface="Arial"/>
              <a:sym typeface="Arial"/>
            </a:endParaRPr>
          </a:p>
          <a:p>
            <a:pPr marL="457200" lvl="0" indent="-405349" algn="l" rtl="0">
              <a:lnSpc>
                <a:spcPct val="150000"/>
              </a:lnSpc>
              <a:spcBef>
                <a:spcPts val="0"/>
              </a:spcBef>
              <a:spcAft>
                <a:spcPts val="0"/>
              </a:spcAft>
              <a:buSzPct val="100000"/>
              <a:buFont typeface="Arial"/>
              <a:buChar char="•"/>
            </a:pPr>
            <a:r>
              <a:rPr lang="en-US" sz="4453">
                <a:latin typeface="Arial"/>
                <a:ea typeface="Arial"/>
                <a:cs typeface="Arial"/>
                <a:sym typeface="Arial"/>
              </a:rPr>
              <a:t>Two important questions we need to answer:</a:t>
            </a:r>
            <a:endParaRPr sz="4453">
              <a:latin typeface="Arial"/>
              <a:ea typeface="Arial"/>
              <a:cs typeface="Arial"/>
              <a:sym typeface="Arial"/>
            </a:endParaRPr>
          </a:p>
          <a:p>
            <a:pPr marL="914400" lvl="1" indent="-405349" algn="l" rtl="0">
              <a:lnSpc>
                <a:spcPct val="150000"/>
              </a:lnSpc>
              <a:spcBef>
                <a:spcPts val="0"/>
              </a:spcBef>
              <a:spcAft>
                <a:spcPts val="0"/>
              </a:spcAft>
              <a:buSzPct val="100000"/>
              <a:buFont typeface="Arial"/>
              <a:buChar char="–"/>
            </a:pPr>
            <a:r>
              <a:rPr lang="en-US" sz="4453">
                <a:latin typeface="Arial"/>
                <a:ea typeface="Arial"/>
                <a:cs typeface="Arial"/>
                <a:sym typeface="Arial"/>
              </a:rPr>
              <a:t>Why are the Riverbanks important, and how can we explain this to our volunteers?</a:t>
            </a:r>
            <a:endParaRPr sz="4453">
              <a:latin typeface="Arial"/>
              <a:ea typeface="Arial"/>
              <a:cs typeface="Arial"/>
              <a:sym typeface="Arial"/>
            </a:endParaRPr>
          </a:p>
          <a:p>
            <a:pPr marL="914400" lvl="1" indent="-405349" algn="l" rtl="0">
              <a:lnSpc>
                <a:spcPct val="150000"/>
              </a:lnSpc>
              <a:spcBef>
                <a:spcPts val="0"/>
              </a:spcBef>
              <a:spcAft>
                <a:spcPts val="0"/>
              </a:spcAft>
              <a:buSzPct val="100000"/>
              <a:buFont typeface="Arial"/>
              <a:buChar char="–"/>
            </a:pPr>
            <a:r>
              <a:rPr lang="en-US" sz="4453">
                <a:latin typeface="Arial"/>
                <a:ea typeface="Arial"/>
                <a:cs typeface="Arial"/>
                <a:sym typeface="Arial"/>
              </a:rPr>
              <a:t>What are some ideas for how you can cover and explain the Riverbanks in interesting ways in team formation meetings?  How can we get team members to pay attention?</a:t>
            </a:r>
            <a:endParaRPr sz="4453">
              <a:latin typeface="Arial"/>
              <a:ea typeface="Arial"/>
              <a:cs typeface="Arial"/>
              <a:sym typeface="Arial"/>
            </a:endParaRPr>
          </a:p>
          <a:p>
            <a:pPr marL="342900" lvl="0" indent="-139700" algn="l" rtl="0">
              <a:lnSpc>
                <a:spcPct val="100000"/>
              </a:lnSpc>
              <a:spcBef>
                <a:spcPts val="0"/>
              </a:spcBef>
              <a:spcAft>
                <a:spcPts val="0"/>
              </a:spcAft>
              <a:buClr>
                <a:srgbClr val="485B71"/>
              </a:buClr>
              <a:buSzPct val="1000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3f38b927c03_0_18"/>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485B71"/>
              </a:buClr>
              <a:buSzPct val="100000"/>
              <a:buFont typeface="Calibri"/>
              <a:buNone/>
            </a:pPr>
            <a:r>
              <a:rPr lang="en-US" i="1"/>
              <a:t>Continuity Among Communities</a:t>
            </a:r>
            <a:endParaRPr i="1"/>
          </a:p>
        </p:txBody>
      </p:sp>
      <p:sp>
        <p:nvSpPr>
          <p:cNvPr id="112" name="Google Shape;112;g3f38b927c03_0_18"/>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a:bodyPr>
          <a:lstStyle/>
          <a:p>
            <a:pPr marL="457200" lvl="0" indent="0" algn="l" rtl="0">
              <a:lnSpc>
                <a:spcPct val="100000"/>
              </a:lnSpc>
              <a:spcBef>
                <a:spcPts val="0"/>
              </a:spcBef>
              <a:spcAft>
                <a:spcPts val="0"/>
              </a:spcAft>
              <a:buSzPts val="3200"/>
              <a:buNone/>
            </a:pPr>
            <a:endParaRPr/>
          </a:p>
          <a:p>
            <a:pPr marL="457200" lvl="0" indent="0" algn="l" rtl="0">
              <a:lnSpc>
                <a:spcPct val="100000"/>
              </a:lnSpc>
              <a:spcBef>
                <a:spcPts val="0"/>
              </a:spcBef>
              <a:spcAft>
                <a:spcPts val="0"/>
              </a:spcAft>
              <a:buSzPts val="3200"/>
              <a:buNone/>
            </a:pPr>
            <a:endParaRPr/>
          </a:p>
          <a:p>
            <a:pPr marL="457200" lvl="0" indent="-431800" algn="l" rtl="0">
              <a:lnSpc>
                <a:spcPct val="100000"/>
              </a:lnSpc>
              <a:spcBef>
                <a:spcPts val="0"/>
              </a:spcBef>
              <a:spcAft>
                <a:spcPts val="0"/>
              </a:spcAft>
              <a:buSzPts val="3200"/>
              <a:buChar char="-"/>
            </a:pPr>
            <a:r>
              <a:rPr lang="en-US"/>
              <a:t>Making sure that we are doing the same thing within every community protects the Kairos brand</a:t>
            </a:r>
            <a:endParaRPr/>
          </a:p>
          <a:p>
            <a:pPr marL="457200" lvl="0" indent="-431800" algn="l" rtl="0">
              <a:lnSpc>
                <a:spcPct val="100000"/>
              </a:lnSpc>
              <a:spcBef>
                <a:spcPts val="0"/>
              </a:spcBef>
              <a:spcAft>
                <a:spcPts val="0"/>
              </a:spcAft>
              <a:buSzPts val="3200"/>
              <a:buChar char="-"/>
            </a:pPr>
            <a:r>
              <a:rPr lang="en-US"/>
              <a:t>The ministry is strengthened when we all mean the same thing when we say “Kairos”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3f38b927c03_0_23"/>
          <p:cNvSpPr txBox="1">
            <a:spLocks noGrp="1"/>
          </p:cNvSpPr>
          <p:nvPr>
            <p:ph type="title"/>
          </p:nvPr>
        </p:nvSpPr>
        <p:spPr>
          <a:xfrm>
            <a:off x="4358537" y="-12"/>
            <a:ext cx="7313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85B71"/>
              </a:buClr>
              <a:buSzPts val="4400"/>
              <a:buFont typeface="Calibri"/>
              <a:buNone/>
            </a:pPr>
            <a:r>
              <a:rPr lang="en-US" i="1"/>
              <a:t>Staying Within Kairos Wisdom</a:t>
            </a:r>
            <a:endParaRPr i="1"/>
          </a:p>
        </p:txBody>
      </p:sp>
      <p:sp>
        <p:nvSpPr>
          <p:cNvPr id="118" name="Google Shape;118;g3f38b927c03_0_23"/>
          <p:cNvSpPr txBox="1">
            <a:spLocks noGrp="1"/>
          </p:cNvSpPr>
          <p:nvPr>
            <p:ph type="body" idx="1"/>
          </p:nvPr>
        </p:nvSpPr>
        <p:spPr>
          <a:xfrm>
            <a:off x="4265600" y="899525"/>
            <a:ext cx="7313700" cy="5683800"/>
          </a:xfrm>
          <a:prstGeom prst="rect">
            <a:avLst/>
          </a:prstGeom>
          <a:noFill/>
          <a:ln>
            <a:noFill/>
          </a:ln>
        </p:spPr>
        <p:txBody>
          <a:bodyPr spcFirstLastPara="1" wrap="square" lIns="91425" tIns="45700" rIns="91425" bIns="45700" anchor="t" anchorCtr="0">
            <a:normAutofit/>
          </a:bodyPr>
          <a:lstStyle/>
          <a:p>
            <a:pPr marL="457200" lvl="0" indent="0" algn="l" rtl="0">
              <a:lnSpc>
                <a:spcPct val="100000"/>
              </a:lnSpc>
              <a:spcBef>
                <a:spcPts val="0"/>
              </a:spcBef>
              <a:spcAft>
                <a:spcPts val="0"/>
              </a:spcAft>
              <a:buSzPts val="3200"/>
              <a:buNone/>
            </a:pPr>
            <a:endParaRPr/>
          </a:p>
          <a:p>
            <a:pPr marL="457200" lvl="0" indent="0" algn="l" rtl="0">
              <a:lnSpc>
                <a:spcPct val="100000"/>
              </a:lnSpc>
              <a:spcBef>
                <a:spcPts val="0"/>
              </a:spcBef>
              <a:spcAft>
                <a:spcPts val="0"/>
              </a:spcAft>
              <a:buSzPts val="3200"/>
              <a:buNone/>
            </a:pPr>
            <a:endParaRPr/>
          </a:p>
          <a:p>
            <a:pPr marL="457200" lvl="0" indent="-431800" algn="l" rtl="0">
              <a:lnSpc>
                <a:spcPct val="100000"/>
              </a:lnSpc>
              <a:spcBef>
                <a:spcPts val="0"/>
              </a:spcBef>
              <a:spcAft>
                <a:spcPts val="0"/>
              </a:spcAft>
              <a:buSzPts val="3200"/>
              <a:buChar char="-"/>
            </a:pPr>
            <a:r>
              <a:rPr lang="en-US"/>
              <a:t>Making sure that we are doing the same thing within every community protects the Kairos brand</a:t>
            </a:r>
            <a:endParaRPr/>
          </a:p>
          <a:p>
            <a:pPr marL="457200" lvl="0" indent="-431800" algn="l" rtl="0">
              <a:lnSpc>
                <a:spcPct val="100000"/>
              </a:lnSpc>
              <a:spcBef>
                <a:spcPts val="0"/>
              </a:spcBef>
              <a:spcAft>
                <a:spcPts val="0"/>
              </a:spcAft>
              <a:buSzPts val="3200"/>
              <a:buChar char="-"/>
            </a:pPr>
            <a:r>
              <a:rPr lang="en-US"/>
              <a:t>The ministry is strengthened when we all mean the same thing when we say “Kairos”</a:t>
            </a:r>
            <a:endParaRPr/>
          </a:p>
        </p:txBody>
      </p:sp>
    </p:spTree>
  </p:cSld>
  <p:clrMapOvr>
    <a:masterClrMapping/>
  </p:clrMapOvr>
</p:sld>
</file>

<file path=ppt/theme/theme1.xml><?xml version="1.0" encoding="utf-8"?>
<a:theme xmlns:a="http://schemas.openxmlformats.org/drawingml/2006/main" name="Blank Slide - No Log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D80523-754B-45BB-9D6F-87031816BF33}">
  <ds:schemaRefs>
    <ds:schemaRef ds:uri="52f1d09e-bad4-47cb-86a3-6edf92aaba1f"/>
    <ds:schemaRef ds:uri="http://purl.org/dc/dcmitype/"/>
    <ds:schemaRef ds:uri="http://purl.org/dc/elements/1.1/"/>
    <ds:schemaRef ds:uri="http://www.w3.org/XML/1998/namespace"/>
    <ds:schemaRef ds:uri="http://schemas.openxmlformats.org/package/2006/metadata/core-properties"/>
    <ds:schemaRef ds:uri="http://schemas.microsoft.com/office/2006/documentManagement/types"/>
    <ds:schemaRef ds:uri="fbd3adbe-0a6f-483c-8432-8addf16505f2"/>
    <ds:schemaRef ds:uri="http://schemas.microsoft.com/office/2006/metadata/properti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537B80FE-E454-49CD-85B9-4DA6A8F318EF}">
  <ds:schemaRefs>
    <ds:schemaRef ds:uri="http://schemas.microsoft.com/sharepoint/v3/contenttype/forms"/>
  </ds:schemaRefs>
</ds:datastoreItem>
</file>

<file path=customXml/itemProps3.xml><?xml version="1.0" encoding="utf-8"?>
<ds:datastoreItem xmlns:ds="http://schemas.openxmlformats.org/officeDocument/2006/customXml" ds:itemID="{6E28580D-6BB3-4F99-94E4-BF05E17D53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TotalTime>
  <Words>5798</Words>
  <Application>Microsoft Office PowerPoint</Application>
  <PresentationFormat>Custom</PresentationFormat>
  <Paragraphs>331</Paragraphs>
  <Slides>30</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Courier New</vt:lpstr>
      <vt:lpstr>Blank Slide - No Logo</vt:lpstr>
      <vt:lpstr>Staying within the Riverbanks: Flowing Toward Success</vt:lpstr>
      <vt:lpstr>Devotional</vt:lpstr>
      <vt:lpstr>PowerPoint Presentation</vt:lpstr>
      <vt:lpstr>PowerPoint Presentation</vt:lpstr>
      <vt:lpstr>PowerPoint Presentation</vt:lpstr>
      <vt:lpstr> </vt:lpstr>
      <vt:lpstr>PowerPoint Presentation</vt:lpstr>
      <vt:lpstr>Continuity Among Communities</vt:lpstr>
      <vt:lpstr>Staying Within Kairos Wisdom</vt:lpstr>
      <vt:lpstr>Maximize the Spiritual Impact</vt:lpstr>
      <vt:lpstr>PowerPoint Presentation</vt:lpstr>
      <vt:lpstr> </vt:lpstr>
      <vt:lpstr> </vt:lpstr>
      <vt:lpstr> </vt:lpstr>
      <vt:lpstr> </vt:lpstr>
      <vt:lpstr> </vt:lpstr>
      <vt:lpstr> </vt:lpstr>
      <vt:lpstr>Use the Program Manuals to Train the Riverbanks! </vt:lpstr>
      <vt:lpstr>Continuously Present the Riverbanks </vt:lpstr>
      <vt:lpstr>Group Discussion</vt:lpstr>
      <vt:lpstr>Visual Aids</vt:lpstr>
      <vt:lpstr> </vt:lpstr>
      <vt:lpstr>Discussions Led by Leader</vt:lpstr>
      <vt:lpstr>PowerPoint Presentation</vt:lpstr>
      <vt:lpstr>PowerPoint Presentation</vt:lpstr>
      <vt:lpstr>PowerPoint Presentation</vt:lpstr>
      <vt:lpstr>PowerPoint Presentation</vt:lpstr>
      <vt:lpstr>PowerPoint Presentation</vt:lpstr>
      <vt:lpstr>Skits</vt:lpstr>
      <vt:lpstr>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Andy Perry</dc:creator>
  <cp:lastModifiedBy>Kimberly Bloom</cp:lastModifiedBy>
  <cp:revision>1</cp:revision>
  <cp:lastPrinted>2026-07-15T13:52:18Z</cp:lastPrinted>
  <dcterms:created xsi:type="dcterms:W3CDTF">2022-04-28T17:23:48Z</dcterms:created>
  <dcterms:modified xsi:type="dcterms:W3CDTF">2026-07-15T13:52:57Z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